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72" r:id="rId2"/>
    <p:sldMasterId id="2147483773" r:id="rId3"/>
    <p:sldMasterId id="2147483785" r:id="rId4"/>
  </p:sldMasterIdLst>
  <p:notesMasterIdLst>
    <p:notesMasterId r:id="rId83"/>
  </p:notesMasterIdLst>
  <p:handoutMasterIdLst>
    <p:handoutMasterId r:id="rId84"/>
  </p:handoutMasterIdLst>
  <p:sldIdLst>
    <p:sldId id="332" r:id="rId5"/>
    <p:sldId id="260" r:id="rId6"/>
    <p:sldId id="257" r:id="rId7"/>
    <p:sldId id="262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313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56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1" r:id="rId66"/>
    <p:sldId id="322" r:id="rId67"/>
    <p:sldId id="323" r:id="rId68"/>
    <p:sldId id="324" r:id="rId69"/>
    <p:sldId id="325" r:id="rId70"/>
    <p:sldId id="326" r:id="rId71"/>
    <p:sldId id="327" r:id="rId72"/>
    <p:sldId id="328" r:id="rId73"/>
    <p:sldId id="329" r:id="rId74"/>
    <p:sldId id="330" r:id="rId75"/>
    <p:sldId id="331" r:id="rId76"/>
    <p:sldId id="357" r:id="rId77"/>
    <p:sldId id="333" r:id="rId78"/>
    <p:sldId id="335" r:id="rId79"/>
    <p:sldId id="336" r:id="rId80"/>
    <p:sldId id="337" r:id="rId81"/>
    <p:sldId id="338" r:id="rId82"/>
  </p:sldIdLst>
  <p:sldSz cx="9144000" cy="6858000" type="screen4x3"/>
  <p:notesSz cx="6858000" cy="9144000"/>
  <p:defaultTextStyle>
    <a:defPPr>
      <a:defRPr lang="es-E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5ACDD"/>
    <a:srgbClr val="69BFFF"/>
    <a:srgbClr val="5DBAFF"/>
    <a:srgbClr val="A3C9FF"/>
    <a:srgbClr val="A3C2FF"/>
    <a:srgbClr val="4B87FF"/>
    <a:srgbClr val="3366FF"/>
    <a:srgbClr val="3291FA"/>
    <a:srgbClr val="6699FF"/>
    <a:srgbClr val="00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15" autoAdjust="0"/>
    <p:restoredTop sz="94660"/>
  </p:normalViewPr>
  <p:slideViewPr>
    <p:cSldViewPr snapToGrid="0" snapToObjects="1">
      <p:cViewPr varScale="1">
        <p:scale>
          <a:sx n="114" d="100"/>
          <a:sy n="114" d="100"/>
        </p:scale>
        <p:origin x="1446" y="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7" d="100"/>
          <a:sy n="87" d="100"/>
        </p:scale>
        <p:origin x="384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76" Type="http://schemas.openxmlformats.org/officeDocument/2006/relationships/slide" Target="slides/slide72.xml"/><Relationship Id="rId84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87" Type="http://schemas.openxmlformats.org/officeDocument/2006/relationships/theme" Target="theme/theme1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notesMaster" Target="notesMasters/notesMaster1.xml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R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EFBD41-8F30-499F-8836-9A8B592EDCF2}" type="datetimeFigureOut">
              <a:rPr lang="es-CR" smtClean="0"/>
              <a:t>16/5/2018</a:t>
            </a:fld>
            <a:endParaRPr lang="es-CR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R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A69406-47BA-43AA-90A8-77A1A0E5417A}" type="slidenum">
              <a:rPr lang="es-CR" smtClean="0"/>
              <a:t>‹Nº›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169173738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R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1C4BE3-AD0D-43FB-97B9-68E31F3243AC}" type="datetimeFigureOut">
              <a:rPr lang="es-CR" smtClean="0"/>
              <a:t>16/5/2018</a:t>
            </a:fld>
            <a:endParaRPr lang="es-CR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R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R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R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E39E84-1C9A-4632-8076-8FDB37D2EC01}" type="slidenum">
              <a:rPr lang="es-CR" smtClean="0"/>
              <a:t>‹Nº›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27413255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4530"/>
            <a:ext cx="6858000" cy="2387600"/>
          </a:xfrm>
        </p:spPr>
        <p:txBody>
          <a:bodyPr anchor="b">
            <a:normAutofit/>
          </a:bodyPr>
          <a:lstStyle>
            <a:lvl1pPr algn="ctr">
              <a:defRPr sz="45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 algn="ctr">
              <a:buNone/>
              <a:defRPr sz="21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E8AA6-12A8-4B45-AB18-A83908A3A2E6}" type="datetimeFigureOut">
              <a:rPr lang="es-ES" smtClean="0"/>
              <a:t>16/05/2018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4A9D2-140E-DB46-9445-82A29F13C10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974898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E8AA6-12A8-4B45-AB18-A83908A3A2E6}" type="datetimeFigureOut">
              <a:rPr lang="es-ES" smtClean="0"/>
              <a:t>16/05/2018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4A9D2-140E-DB46-9445-82A29F13C10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394661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0362"/>
            <a:ext cx="1971675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0363"/>
            <a:ext cx="5800725" cy="5811837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E8AA6-12A8-4B45-AB18-A83908A3A2E6}" type="datetimeFigureOut">
              <a:rPr lang="es-ES" smtClean="0"/>
              <a:t>16/05/2018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4A9D2-140E-DB46-9445-82A29F13C10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466379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4530"/>
            <a:ext cx="6858000" cy="2387600"/>
          </a:xfrm>
        </p:spPr>
        <p:txBody>
          <a:bodyPr anchor="b">
            <a:normAutofit/>
          </a:bodyPr>
          <a:lstStyle>
            <a:lvl1pPr algn="ctr">
              <a:defRPr sz="45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 algn="ctr">
              <a:buNone/>
              <a:defRPr sz="21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E8AA6-12A8-4B45-AB18-A83908A3A2E6}" type="datetimeFigureOut">
              <a:rPr lang="es-ES" smtClean="0"/>
              <a:t>16/05/2018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4A9D2-140E-DB46-9445-82A29F13C10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501484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E8AA6-12A8-4B45-AB18-A83908A3A2E6}" type="datetimeFigureOut">
              <a:rPr lang="es-ES" smtClean="0"/>
              <a:t>16/05/2018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4A9D2-140E-DB46-9445-82A29F13C10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31402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12423"/>
            <a:ext cx="7886700" cy="2851208"/>
          </a:xfrm>
        </p:spPr>
        <p:txBody>
          <a:bodyPr anchor="b">
            <a:normAutofit/>
          </a:bodyPr>
          <a:lstStyle>
            <a:lvl1pPr>
              <a:defRPr sz="45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52634"/>
            <a:ext cx="78867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E8AA6-12A8-4B45-AB18-A83908A3A2E6}" type="datetimeFigureOut">
              <a:rPr lang="es-ES" smtClean="0"/>
              <a:t>16/05/2018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4A9D2-140E-DB46-9445-82A29F13C10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776045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33845" y="1828801"/>
            <a:ext cx="3886200" cy="4351337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8801"/>
            <a:ext cx="3886200" cy="4351337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E8AA6-12A8-4B45-AB18-A83908A3A2E6}" type="datetimeFigureOut">
              <a:rPr lang="es-ES" smtClean="0"/>
              <a:t>16/05/2018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4A9D2-140E-DB46-9445-82A29F13C10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027103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3845" y="1681851"/>
            <a:ext cx="386715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45" y="2507551"/>
            <a:ext cx="3867150" cy="3680525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851"/>
            <a:ext cx="38862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7551"/>
            <a:ext cx="3886201" cy="3680525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E8AA6-12A8-4B45-AB18-A83908A3A2E6}" type="datetimeFigureOut">
              <a:rPr lang="es-ES" smtClean="0"/>
              <a:t>16/05/2018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4A9D2-140E-DB46-9445-82A29F13C100}" type="slidenum">
              <a:rPr lang="es-ES" smtClean="0"/>
              <a:t>‹Nº›</a:t>
            </a:fld>
            <a:endParaRPr lang="es-E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545174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7E00A-486F-4252-8B1D-E32645521F49}" type="datetime1">
              <a:rPr lang="en-US" smtClean="0"/>
              <a:t>5/16/2018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3511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E8AA6-12A8-4B45-AB18-A83908A3A2E6}" type="datetimeFigureOut">
              <a:rPr lang="es-ES" smtClean="0"/>
              <a:t>16/05/2018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4A9D2-140E-DB46-9445-82A29F13C10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3631123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457201"/>
            <a:ext cx="2948940" cy="1600197"/>
          </a:xfrm>
        </p:spPr>
        <p:txBody>
          <a:bodyPr anchor="b">
            <a:normAutofit/>
          </a:bodyPr>
          <a:lstStyle>
            <a:lvl1pPr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6200" y="990600"/>
            <a:ext cx="4629150" cy="4876800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2057399"/>
            <a:ext cx="294894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E8AA6-12A8-4B45-AB18-A83908A3A2E6}" type="datetimeFigureOut">
              <a:rPr lang="es-ES" smtClean="0"/>
              <a:t>16/05/2018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4A9D2-140E-DB46-9445-82A29F13C10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871214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E8AA6-12A8-4B45-AB18-A83908A3A2E6}" type="datetimeFigureOut">
              <a:rPr lang="es-ES" smtClean="0"/>
              <a:t>16/05/2018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4A9D2-140E-DB46-9445-82A29F13C10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6317254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457200"/>
            <a:ext cx="2948940" cy="1600200"/>
          </a:xfrm>
        </p:spPr>
        <p:txBody>
          <a:bodyPr anchor="b">
            <a:normAutofit/>
          </a:bodyPr>
          <a:lstStyle>
            <a:lvl1pPr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6200" y="990600"/>
            <a:ext cx="4629150" cy="4876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2057400"/>
            <a:ext cx="294894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E8AA6-12A8-4B45-AB18-A83908A3A2E6}" type="datetimeFigureOut">
              <a:rPr lang="es-ES" smtClean="0"/>
              <a:t>16/05/2018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4A9D2-140E-DB46-9445-82A29F13C10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3528983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E8AA6-12A8-4B45-AB18-A83908A3A2E6}" type="datetimeFigureOut">
              <a:rPr lang="es-ES" smtClean="0"/>
              <a:t>16/05/2018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4A9D2-140E-DB46-9445-82A29F13C10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3937609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0362"/>
            <a:ext cx="1971675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0363"/>
            <a:ext cx="5800725" cy="5811837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E8AA6-12A8-4B45-AB18-A83908A3A2E6}" type="datetimeFigureOut">
              <a:rPr lang="es-ES" smtClean="0"/>
              <a:t>16/05/2018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4A9D2-140E-DB46-9445-82A29F13C10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1284519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254696"/>
            <a:ext cx="6858000" cy="2387600"/>
          </a:xfrm>
        </p:spPr>
        <p:txBody>
          <a:bodyPr anchor="b"/>
          <a:lstStyle>
            <a:lvl1pPr algn="ctr">
              <a:defRPr sz="4050"/>
            </a:lvl1pPr>
          </a:lstStyle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2997" y="3742681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342900" indent="0" algn="ctr">
              <a:buNone/>
              <a:defRPr sz="21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es-ES" dirty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E8AA6-12A8-4B45-AB18-A83908A3A2E6}" type="datetimeFigureOut">
              <a:rPr lang="es-ES" smtClean="0"/>
              <a:t>16/05/2018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4A9D2-140E-DB46-9445-82A29F13C100}" type="slidenum">
              <a:rPr lang="es-ES" smtClean="0"/>
              <a:t>‹Nº›</a:t>
            </a:fld>
            <a:endParaRPr lang="es-ES"/>
          </a:p>
        </p:txBody>
      </p:sp>
      <p:pic>
        <p:nvPicPr>
          <p:cNvPr id="7" name="Imagen 6"/>
          <p:cNvPicPr>
            <a:picLocks noChangeAspect="1"/>
          </p:cNvPicPr>
          <p:nvPr userDrawn="1"/>
        </p:nvPicPr>
        <p:blipFill rotWithShape="1">
          <a:blip r:embed="rId2"/>
          <a:srcRect t="48800" b="37247"/>
          <a:stretch/>
        </p:blipFill>
        <p:spPr>
          <a:xfrm>
            <a:off x="1" y="-27644"/>
            <a:ext cx="9144000" cy="966355"/>
          </a:xfrm>
          <a:prstGeom prst="rect">
            <a:avLst/>
          </a:prstGeom>
        </p:spPr>
      </p:pic>
      <p:sp>
        <p:nvSpPr>
          <p:cNvPr id="8" name="CuadroTexto 7"/>
          <p:cNvSpPr txBox="1"/>
          <p:nvPr userDrawn="1"/>
        </p:nvSpPr>
        <p:spPr>
          <a:xfrm>
            <a:off x="-1" y="920904"/>
            <a:ext cx="9144000" cy="107722"/>
          </a:xfrm>
          <a:prstGeom prst="rect">
            <a:avLst/>
          </a:prstGeom>
          <a:solidFill>
            <a:srgbClr val="FF6600"/>
          </a:solidFill>
        </p:spPr>
        <p:txBody>
          <a:bodyPr wrap="square" rtlCol="0">
            <a:spAutoFit/>
          </a:bodyPr>
          <a:lstStyle/>
          <a:p>
            <a:endParaRPr lang="es-CR" sz="100" dirty="0"/>
          </a:p>
        </p:txBody>
      </p:sp>
      <p:sp>
        <p:nvSpPr>
          <p:cNvPr id="9" name="CuadroTexto 8"/>
          <p:cNvSpPr txBox="1"/>
          <p:nvPr userDrawn="1"/>
        </p:nvSpPr>
        <p:spPr>
          <a:xfrm>
            <a:off x="-3" y="1021288"/>
            <a:ext cx="9144000" cy="107722"/>
          </a:xfrm>
          <a:prstGeom prst="rect">
            <a:avLst/>
          </a:prstGeom>
          <a:solidFill>
            <a:srgbClr val="65ACDD"/>
          </a:solidFill>
        </p:spPr>
        <p:txBody>
          <a:bodyPr wrap="square" rtlCol="0">
            <a:spAutoFit/>
          </a:bodyPr>
          <a:lstStyle/>
          <a:p>
            <a:endParaRPr lang="es-CR" sz="100" dirty="0"/>
          </a:p>
        </p:txBody>
      </p:sp>
      <p:pic>
        <p:nvPicPr>
          <p:cNvPr id="10" name="Imagen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399" y="54365"/>
            <a:ext cx="1085789" cy="776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39985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211587"/>
            <a:ext cx="7886700" cy="4954464"/>
          </a:xfrm>
        </p:spPr>
        <p:txBody>
          <a:bodyPr/>
          <a:lstStyle/>
          <a:p>
            <a:pPr lvl="0"/>
            <a:r>
              <a:rPr lang="es-ES" dirty="0"/>
              <a:t>Haga clic para modificar el estilo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E8AA6-12A8-4B45-AB18-A83908A3A2E6}" type="datetimeFigureOut">
              <a:rPr lang="es-ES" smtClean="0"/>
              <a:t>16/05/2018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4A9D2-140E-DB46-9445-82A29F13C100}" type="slidenum">
              <a:rPr lang="es-ES" smtClean="0"/>
              <a:t>‹Nº›</a:t>
            </a:fld>
            <a:endParaRPr lang="es-ES"/>
          </a:p>
        </p:txBody>
      </p:sp>
      <p:sp>
        <p:nvSpPr>
          <p:cNvPr id="10" name="CuadroTexto 9"/>
          <p:cNvSpPr txBox="1"/>
          <p:nvPr userDrawn="1"/>
        </p:nvSpPr>
        <p:spPr>
          <a:xfrm>
            <a:off x="-1" y="920904"/>
            <a:ext cx="9144000" cy="107722"/>
          </a:xfrm>
          <a:prstGeom prst="rect">
            <a:avLst/>
          </a:prstGeom>
          <a:solidFill>
            <a:srgbClr val="FF6600"/>
          </a:solidFill>
        </p:spPr>
        <p:txBody>
          <a:bodyPr wrap="square" rtlCol="0">
            <a:spAutoFit/>
          </a:bodyPr>
          <a:lstStyle/>
          <a:p>
            <a:endParaRPr lang="es-CR" sz="100" dirty="0"/>
          </a:p>
        </p:txBody>
      </p:sp>
      <p:pic>
        <p:nvPicPr>
          <p:cNvPr id="12" name="Imagen 11"/>
          <p:cNvPicPr>
            <a:picLocks noChangeAspect="1"/>
          </p:cNvPicPr>
          <p:nvPr userDrawn="1"/>
        </p:nvPicPr>
        <p:blipFill rotWithShape="1">
          <a:blip r:embed="rId2"/>
          <a:srcRect t="48800" b="37247"/>
          <a:stretch/>
        </p:blipFill>
        <p:spPr>
          <a:xfrm>
            <a:off x="1" y="-27644"/>
            <a:ext cx="9144000" cy="966355"/>
          </a:xfrm>
          <a:prstGeom prst="rect">
            <a:avLst/>
          </a:prstGeom>
        </p:spPr>
      </p:pic>
      <p:sp>
        <p:nvSpPr>
          <p:cNvPr id="11" name="CuadroTexto 10"/>
          <p:cNvSpPr txBox="1"/>
          <p:nvPr userDrawn="1"/>
        </p:nvSpPr>
        <p:spPr>
          <a:xfrm>
            <a:off x="-3" y="1021288"/>
            <a:ext cx="9144000" cy="107722"/>
          </a:xfrm>
          <a:prstGeom prst="rect">
            <a:avLst/>
          </a:prstGeom>
          <a:solidFill>
            <a:srgbClr val="65ACDD"/>
          </a:solidFill>
        </p:spPr>
        <p:txBody>
          <a:bodyPr wrap="square" rtlCol="0">
            <a:spAutoFit/>
          </a:bodyPr>
          <a:lstStyle/>
          <a:p>
            <a:endParaRPr lang="es-CR" sz="100" dirty="0"/>
          </a:p>
        </p:txBody>
      </p:sp>
      <p:pic>
        <p:nvPicPr>
          <p:cNvPr id="13" name="Imagen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399" y="54365"/>
            <a:ext cx="1085789" cy="77662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7643"/>
            <a:ext cx="9143997" cy="966354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888690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4406901"/>
            <a:ext cx="7886700" cy="1362075"/>
          </a:xfrm>
        </p:spPr>
        <p:txBody>
          <a:bodyPr anchor="t"/>
          <a:lstStyle>
            <a:lvl1pPr>
              <a:defRPr sz="3000" b="1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2906713"/>
            <a:ext cx="7886700" cy="1500187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E8AA6-12A8-4B45-AB18-A83908A3A2E6}" type="datetimeFigureOut">
              <a:rPr lang="es-ES" smtClean="0"/>
              <a:t>16/05/2018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4A9D2-140E-DB46-9445-82A29F13C10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8651378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0863"/>
            <a:ext cx="3886200" cy="4351337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0863"/>
            <a:ext cx="3886200" cy="4351337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E8AA6-12A8-4B45-AB18-A83908A3A2E6}" type="datetimeFigureOut">
              <a:rPr lang="es-ES" smtClean="0"/>
              <a:t>16/05/2018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4A9D2-140E-DB46-9445-82A29F13C10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3203478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274638"/>
            <a:ext cx="7886700" cy="11430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1535113"/>
            <a:ext cx="3867150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888" y="2174876"/>
            <a:ext cx="3867150" cy="3997325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2248" y="1535113"/>
            <a:ext cx="3868340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2248" y="2174876"/>
            <a:ext cx="3868340" cy="3997325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E8AA6-12A8-4B45-AB18-A83908A3A2E6}" type="datetimeFigureOut">
              <a:rPr lang="es-ES" smtClean="0"/>
              <a:t>16/05/2018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4A9D2-140E-DB46-9445-82A29F13C10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7744694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7E00A-486F-4252-8B1D-E32645521F49}" type="datetime1">
              <a:rPr lang="en-US" smtClean="0"/>
              <a:t>5/16/2018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72217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E8AA6-12A8-4B45-AB18-A83908A3A2E6}" type="datetimeFigureOut">
              <a:rPr lang="es-ES" smtClean="0"/>
              <a:t>16/05/2018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4A9D2-140E-DB46-9445-82A29F13C10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414434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12423"/>
            <a:ext cx="7886700" cy="2851208"/>
          </a:xfrm>
        </p:spPr>
        <p:txBody>
          <a:bodyPr anchor="b">
            <a:normAutofit/>
          </a:bodyPr>
          <a:lstStyle>
            <a:lvl1pPr>
              <a:defRPr sz="45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52634"/>
            <a:ext cx="78867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E8AA6-12A8-4B45-AB18-A83908A3A2E6}" type="datetimeFigureOut">
              <a:rPr lang="es-ES" smtClean="0"/>
              <a:t>16/05/2018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4A9D2-140E-DB46-9445-82A29F13C10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6624278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685801"/>
            <a:ext cx="3009900" cy="1160463"/>
          </a:xfrm>
        </p:spPr>
        <p:txBody>
          <a:bodyPr anchor="b"/>
          <a:lstStyle>
            <a:lvl1pPr>
              <a:defRPr sz="1500" b="1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84998" y="685800"/>
            <a:ext cx="4725590" cy="5486400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3888" y="1846264"/>
            <a:ext cx="3009900" cy="432593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E8AA6-12A8-4B45-AB18-A83908A3A2E6}" type="datetimeFigureOut">
              <a:rPr lang="es-ES" smtClean="0"/>
              <a:t>16/05/2018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4A9D2-140E-DB46-9445-82A29F13C10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6402907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78806" y="4800600"/>
            <a:ext cx="5382816" cy="566738"/>
          </a:xfrm>
        </p:spPr>
        <p:txBody>
          <a:bodyPr anchor="b"/>
          <a:lstStyle>
            <a:lvl1pPr>
              <a:defRPr sz="1500" b="1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878806" y="685801"/>
            <a:ext cx="5382816" cy="404177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78806" y="5367338"/>
            <a:ext cx="5382816" cy="804862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E8AA6-12A8-4B45-AB18-A83908A3A2E6}" type="datetimeFigureOut">
              <a:rPr lang="es-ES" smtClean="0"/>
              <a:t>16/05/2018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4A9D2-140E-DB46-9445-82A29F13C10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5267330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E8AA6-12A8-4B45-AB18-A83908A3A2E6}" type="datetimeFigureOut">
              <a:rPr lang="es-ES" smtClean="0"/>
              <a:t>16/05/2018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4A9D2-140E-DB46-9445-82A29F13C10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2320047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4638"/>
            <a:ext cx="1971675" cy="5897562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4638"/>
            <a:ext cx="5800725" cy="5897562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E8AA6-12A8-4B45-AB18-A83908A3A2E6}" type="datetimeFigureOut">
              <a:rPr lang="es-ES" smtClean="0"/>
              <a:t>16/05/2018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4A9D2-140E-DB46-9445-82A29F13C10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9060001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6627076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re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 userDrawn="1"/>
        </p:nvSpPr>
        <p:spPr>
          <a:xfrm>
            <a:off x="-1" y="920904"/>
            <a:ext cx="9144000" cy="107722"/>
          </a:xfrm>
          <a:prstGeom prst="rect">
            <a:avLst/>
          </a:prstGeom>
          <a:solidFill>
            <a:srgbClr val="FF6600"/>
          </a:solidFill>
        </p:spPr>
        <p:txBody>
          <a:bodyPr wrap="square" rtlCol="0">
            <a:spAutoFit/>
          </a:bodyPr>
          <a:lstStyle/>
          <a:p>
            <a:endParaRPr lang="es-CR" sz="100" dirty="0"/>
          </a:p>
        </p:txBody>
      </p:sp>
      <p:sp>
        <p:nvSpPr>
          <p:cNvPr id="4" name="CuadroTexto 3"/>
          <p:cNvSpPr txBox="1"/>
          <p:nvPr userDrawn="1"/>
        </p:nvSpPr>
        <p:spPr>
          <a:xfrm>
            <a:off x="-3" y="1021288"/>
            <a:ext cx="9144000" cy="107722"/>
          </a:xfrm>
          <a:prstGeom prst="rect">
            <a:avLst/>
          </a:prstGeom>
          <a:solidFill>
            <a:srgbClr val="65ACDD"/>
          </a:solidFill>
        </p:spPr>
        <p:txBody>
          <a:bodyPr wrap="square" rtlCol="0">
            <a:spAutoFit/>
          </a:bodyPr>
          <a:lstStyle/>
          <a:p>
            <a:endParaRPr lang="es-CR" sz="100" dirty="0"/>
          </a:p>
        </p:txBody>
      </p:sp>
      <p:pic>
        <p:nvPicPr>
          <p:cNvPr id="5" name="Imagen 4"/>
          <p:cNvPicPr>
            <a:picLocks noChangeAspect="1"/>
          </p:cNvPicPr>
          <p:nvPr userDrawn="1"/>
        </p:nvPicPr>
        <p:blipFill rotWithShape="1">
          <a:blip r:embed="rId2"/>
          <a:srcRect t="48800" b="37247"/>
          <a:stretch/>
        </p:blipFill>
        <p:spPr>
          <a:xfrm>
            <a:off x="1" y="-27644"/>
            <a:ext cx="9144000" cy="96635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399" y="54365"/>
            <a:ext cx="1085789" cy="776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26365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das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 userDrawn="1"/>
        </p:nvSpPr>
        <p:spPr>
          <a:xfrm>
            <a:off x="-1" y="920904"/>
            <a:ext cx="9144000" cy="107722"/>
          </a:xfrm>
          <a:prstGeom prst="rect">
            <a:avLst/>
          </a:prstGeom>
          <a:solidFill>
            <a:srgbClr val="FF6600"/>
          </a:solidFill>
        </p:spPr>
        <p:txBody>
          <a:bodyPr wrap="square" rtlCol="0">
            <a:spAutoFit/>
          </a:bodyPr>
          <a:lstStyle/>
          <a:p>
            <a:endParaRPr lang="es-CR" sz="100" dirty="0"/>
          </a:p>
        </p:txBody>
      </p:sp>
      <p:sp>
        <p:nvSpPr>
          <p:cNvPr id="4" name="CuadroTexto 3"/>
          <p:cNvSpPr txBox="1"/>
          <p:nvPr userDrawn="1"/>
        </p:nvSpPr>
        <p:spPr>
          <a:xfrm>
            <a:off x="-3" y="1021288"/>
            <a:ext cx="9144000" cy="107722"/>
          </a:xfrm>
          <a:prstGeom prst="rect">
            <a:avLst/>
          </a:prstGeom>
          <a:solidFill>
            <a:srgbClr val="65ACDD"/>
          </a:solidFill>
        </p:spPr>
        <p:txBody>
          <a:bodyPr wrap="square" rtlCol="0">
            <a:spAutoFit/>
          </a:bodyPr>
          <a:lstStyle/>
          <a:p>
            <a:endParaRPr lang="es-CR" sz="100" dirty="0"/>
          </a:p>
        </p:txBody>
      </p:sp>
      <p:pic>
        <p:nvPicPr>
          <p:cNvPr id="5" name="Imagen 4"/>
          <p:cNvPicPr>
            <a:picLocks noChangeAspect="1"/>
          </p:cNvPicPr>
          <p:nvPr userDrawn="1"/>
        </p:nvPicPr>
        <p:blipFill rotWithShape="1">
          <a:blip r:embed="rId2"/>
          <a:srcRect t="48800" b="37247"/>
          <a:stretch/>
        </p:blipFill>
        <p:spPr>
          <a:xfrm>
            <a:off x="1" y="-27644"/>
            <a:ext cx="9144000" cy="96635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399" y="54365"/>
            <a:ext cx="1085789" cy="776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6382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33845" y="1828801"/>
            <a:ext cx="3886200" cy="4351337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8801"/>
            <a:ext cx="3886200" cy="4351337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E8AA6-12A8-4B45-AB18-A83908A3A2E6}" type="datetimeFigureOut">
              <a:rPr lang="es-ES" smtClean="0"/>
              <a:t>16/05/2018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4A9D2-140E-DB46-9445-82A29F13C10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610969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3845" y="1681851"/>
            <a:ext cx="386715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45" y="2507551"/>
            <a:ext cx="3867150" cy="3680525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851"/>
            <a:ext cx="38862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7551"/>
            <a:ext cx="3886201" cy="3680525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E8AA6-12A8-4B45-AB18-A83908A3A2E6}" type="datetimeFigureOut">
              <a:rPr lang="es-ES" smtClean="0"/>
              <a:t>16/05/2018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4A9D2-140E-DB46-9445-82A29F13C100}" type="slidenum">
              <a:rPr lang="es-ES" smtClean="0"/>
              <a:t>‹Nº›</a:t>
            </a:fld>
            <a:endParaRPr lang="es-E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21259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7E00A-486F-4252-8B1D-E32645521F49}" type="datetime1">
              <a:rPr lang="en-US" smtClean="0"/>
              <a:t>5/16/2018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1784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portada.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355" y="-1570"/>
            <a:ext cx="9304546" cy="6929495"/>
          </a:xfrm>
          <a:prstGeom prst="rect">
            <a:avLst/>
          </a:prstGeom>
        </p:spPr>
      </p:pic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>
            <a:normAutofit/>
          </a:bodyPr>
          <a:lstStyle>
            <a:lvl1pPr marL="0" indent="0" algn="ctr">
              <a:buNone/>
              <a:defRPr lang="en-US" sz="4000" dirty="0">
                <a:solidFill>
                  <a:schemeClr val="bg1"/>
                </a:solidFill>
              </a:defRPr>
            </a:lvl1pPr>
            <a:lvl2pPr marL="342900" indent="0" algn="ctr">
              <a:buNone/>
              <a:defRPr sz="21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es-ES" dirty="0"/>
              <a:t>Haga clic para modificar el estilo de subtítulo del patrón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02746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457201"/>
            <a:ext cx="2948940" cy="1600197"/>
          </a:xfrm>
        </p:spPr>
        <p:txBody>
          <a:bodyPr anchor="b">
            <a:normAutofit/>
          </a:bodyPr>
          <a:lstStyle>
            <a:lvl1pPr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6200" y="990600"/>
            <a:ext cx="4629150" cy="4876800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2057399"/>
            <a:ext cx="294894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E8AA6-12A8-4B45-AB18-A83908A3A2E6}" type="datetimeFigureOut">
              <a:rPr lang="es-ES" smtClean="0"/>
              <a:t>16/05/2018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4A9D2-140E-DB46-9445-82A29F13C10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84338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457200"/>
            <a:ext cx="2948940" cy="1600200"/>
          </a:xfrm>
        </p:spPr>
        <p:txBody>
          <a:bodyPr anchor="b">
            <a:normAutofit/>
          </a:bodyPr>
          <a:lstStyle>
            <a:lvl1pPr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6200" y="990600"/>
            <a:ext cx="4629150" cy="4876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2057400"/>
            <a:ext cx="294894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E8AA6-12A8-4B45-AB18-A83908A3A2E6}" type="datetimeFigureOut">
              <a:rPr lang="es-ES" smtClean="0"/>
              <a:t>16/05/2018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4A9D2-140E-DB46-9445-82A29F13C10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487520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6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4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33845" y="365760"/>
            <a:ext cx="78867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3845" y="1828801"/>
            <a:ext cx="78867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2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5586B75A-687E-405C-8A0B-8D00578BA2C3}" type="datetime1">
              <a:rPr lang="en-US" smtClean="0"/>
              <a:t>5/16/2018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2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63145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2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0197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Wingdings 2" pitchFamily="18" charset="2"/>
        <a:buChar char="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33845" y="365760"/>
            <a:ext cx="78867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3845" y="1828801"/>
            <a:ext cx="78867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2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5586B75A-687E-405C-8A0B-8D00578BA2C3}" type="datetime1">
              <a:rPr lang="en-US" smtClean="0"/>
              <a:t>5/16/2018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2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63145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2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3582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Wingdings 2" pitchFamily="18" charset="2"/>
        <a:buChar char="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0863"/>
            <a:ext cx="78867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4574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86B75A-687E-405C-8A0B-8D00578BA2C3}" type="datetime1">
              <a:rPr lang="en-US" smtClean="0"/>
              <a:t>5/16/2018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86150" y="6356351"/>
            <a:ext cx="21717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057900" y="6356351"/>
            <a:ext cx="24574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2781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4" r:id="rId1"/>
    <p:sldLayoutId id="2147483775" r:id="rId2"/>
    <p:sldLayoutId id="2147483776" r:id="rId3"/>
    <p:sldLayoutId id="2147483777" r:id="rId4"/>
    <p:sldLayoutId id="2147483778" r:id="rId5"/>
    <p:sldLayoutId id="2147483779" r:id="rId6"/>
    <p:sldLayoutId id="2147483780" r:id="rId7"/>
    <p:sldLayoutId id="2147483781" r:id="rId8"/>
    <p:sldLayoutId id="2147483782" r:id="rId9"/>
    <p:sldLayoutId id="2147483783" r:id="rId10"/>
    <p:sldLayoutId id="2147483784" r:id="rId11"/>
  </p:sldLayoutIdLst>
  <p:txStyles>
    <p:titleStyle>
      <a:lvl1pPr algn="l" defTabSz="6858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6858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685800" rtl="0" eaLnBrk="1" latinLnBrk="0" hangingPunct="1">
        <a:spcBef>
          <a:spcPct val="20000"/>
        </a:spcBef>
        <a:buFont typeface="Arial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spcBef>
          <a:spcPct val="20000"/>
        </a:spcBef>
        <a:buFont typeface="Arial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74008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6" r:id="rId1"/>
    <p:sldLayoutId id="2147483787" r:id="rId2"/>
    <p:sldLayoutId id="2147483788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mailto:ejimenezdelgado@gmail.com" TargetMode="External"/><Relationship Id="rId2" Type="http://schemas.openxmlformats.org/officeDocument/2006/relationships/hyperlink" Target="mailto:ejimenez@utn.ac.cr" TargetMode="External"/><Relationship Id="rId1" Type="http://schemas.openxmlformats.org/officeDocument/2006/relationships/slideLayout" Target="../slideLayouts/slideLayout2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4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4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4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4.xml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jpeg"/><Relationship Id="rId3" Type="http://schemas.openxmlformats.org/officeDocument/2006/relationships/image" Target="../media/image52.gif"/><Relationship Id="rId7" Type="http://schemas.openxmlformats.org/officeDocument/2006/relationships/image" Target="../media/image5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4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4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4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ítulo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CR" dirty="0"/>
              <a:t>Diseño de Aplicaciones Web</a:t>
            </a:r>
            <a:br>
              <a:rPr lang="es-CR" dirty="0"/>
            </a:br>
            <a:r>
              <a:rPr lang="es-CR" dirty="0"/>
              <a:t>ISW­-512</a:t>
            </a:r>
          </a:p>
        </p:txBody>
      </p:sp>
    </p:spTree>
    <p:extLst>
      <p:ext uri="{BB962C8B-B14F-4D97-AF65-F5344CB8AC3E}">
        <p14:creationId xmlns:p14="http://schemas.microsoft.com/office/powerpoint/2010/main" val="24691379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R" dirty="0"/>
              <a:t>Cómo funciona la web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R" dirty="0"/>
          </a:p>
          <a:p>
            <a:r>
              <a:rPr lang="es-CR" dirty="0"/>
              <a:t>Web </a:t>
            </a:r>
          </a:p>
          <a:p>
            <a:pPr lvl="1"/>
            <a:r>
              <a:rPr lang="es-ES" i="1" dirty="0"/>
              <a:t>“Sistema de distribución y recuperación de documentos basados en hipertexto.” </a:t>
            </a:r>
            <a:endParaRPr lang="es-CR" dirty="0"/>
          </a:p>
        </p:txBody>
      </p:sp>
    </p:spTree>
    <p:extLst>
      <p:ext uri="{BB962C8B-B14F-4D97-AF65-F5344CB8AC3E}">
        <p14:creationId xmlns:p14="http://schemas.microsoft.com/office/powerpoint/2010/main" val="2280655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R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R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17069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1230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R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117069"/>
            <a:ext cx="914399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3466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R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117069"/>
            <a:ext cx="914399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6091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Paradigma Actual</a:t>
            </a:r>
            <a:endParaRPr lang="es-CR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R" dirty="0"/>
          </a:p>
          <a:p>
            <a:r>
              <a:rPr lang="es-CR" dirty="0"/>
              <a:t>Paradigma cliente - servidor</a:t>
            </a:r>
          </a:p>
        </p:txBody>
      </p:sp>
    </p:spTree>
    <p:extLst>
      <p:ext uri="{BB962C8B-B14F-4D97-AF65-F5344CB8AC3E}">
        <p14:creationId xmlns:p14="http://schemas.microsoft.com/office/powerpoint/2010/main" val="24813872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R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" y="1117068"/>
            <a:ext cx="9144000" cy="5740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4789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R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103435"/>
            <a:ext cx="9144000" cy="5143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5138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R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" y="1167625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0985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R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1587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6057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¿Qué es un domain name system?</a:t>
            </a:r>
            <a:endParaRPr lang="es-CR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R" dirty="0"/>
          </a:p>
          <a:p>
            <a:r>
              <a:rPr lang="es-CR" dirty="0"/>
              <a:t>DNS </a:t>
            </a:r>
          </a:p>
          <a:p>
            <a:pPr lvl="1"/>
            <a:r>
              <a:rPr lang="es-CR" i="1" dirty="0"/>
              <a:t>Sistema de nomenclatura jerárquica para computadoras, servicios o cualquier recurso conectado a Internet. </a:t>
            </a:r>
            <a:endParaRPr lang="es-CR" dirty="0"/>
          </a:p>
        </p:txBody>
      </p:sp>
    </p:spTree>
    <p:extLst>
      <p:ext uri="{BB962C8B-B14F-4D97-AF65-F5344CB8AC3E}">
        <p14:creationId xmlns:p14="http://schemas.microsoft.com/office/powerpoint/2010/main" val="21651436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Título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s-CR" dirty="0"/>
              <a:t>Introducción a la Web y Servidores Web</a:t>
            </a:r>
            <a:endParaRPr lang="es-ES" dirty="0"/>
          </a:p>
        </p:txBody>
      </p:sp>
      <p:sp>
        <p:nvSpPr>
          <p:cNvPr id="5" name="2 Subtítulo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lvl="0">
              <a:spcBef>
                <a:spcPts val="0"/>
              </a:spcBef>
            </a:pPr>
            <a:r>
              <a:rPr lang="es-CR" dirty="0"/>
              <a:t>Universidad Técnica Nacional</a:t>
            </a:r>
          </a:p>
          <a:p>
            <a:pPr lvl="0">
              <a:spcBef>
                <a:spcPts val="0"/>
              </a:spcBef>
            </a:pPr>
            <a:r>
              <a:rPr lang="es-CR" dirty="0"/>
              <a:t>Por: Efrén Jiménez Delgado</a:t>
            </a:r>
          </a:p>
          <a:p>
            <a:pPr lvl="0">
              <a:spcBef>
                <a:spcPts val="0"/>
              </a:spcBef>
            </a:pPr>
            <a:r>
              <a:rPr lang="es-CR" dirty="0"/>
              <a:t>2018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/>
          <a:srcRect t="48800" b="37247"/>
          <a:stretch/>
        </p:blipFill>
        <p:spPr>
          <a:xfrm>
            <a:off x="1" y="-27644"/>
            <a:ext cx="9144000" cy="966355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-1" y="920904"/>
            <a:ext cx="9144000" cy="107722"/>
          </a:xfrm>
          <a:prstGeom prst="rect">
            <a:avLst/>
          </a:prstGeom>
          <a:solidFill>
            <a:srgbClr val="FF6600"/>
          </a:solidFill>
        </p:spPr>
        <p:txBody>
          <a:bodyPr wrap="square" rtlCol="0">
            <a:spAutoFit/>
          </a:bodyPr>
          <a:lstStyle/>
          <a:p>
            <a:endParaRPr lang="es-CR" sz="100" dirty="0"/>
          </a:p>
        </p:txBody>
      </p:sp>
      <p:sp>
        <p:nvSpPr>
          <p:cNvPr id="8" name="CuadroTexto 7"/>
          <p:cNvSpPr txBox="1"/>
          <p:nvPr/>
        </p:nvSpPr>
        <p:spPr>
          <a:xfrm>
            <a:off x="-3" y="1021288"/>
            <a:ext cx="9144000" cy="107722"/>
          </a:xfrm>
          <a:prstGeom prst="rect">
            <a:avLst/>
          </a:prstGeom>
          <a:solidFill>
            <a:srgbClr val="65ACDD"/>
          </a:solidFill>
        </p:spPr>
        <p:txBody>
          <a:bodyPr wrap="square" rtlCol="0">
            <a:spAutoFit/>
          </a:bodyPr>
          <a:lstStyle/>
          <a:p>
            <a:endParaRPr lang="es-CR" sz="100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399" y="54365"/>
            <a:ext cx="1085789" cy="776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7488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¿Qué es un domain name system?</a:t>
            </a:r>
            <a:endParaRPr lang="es-CR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R" dirty="0"/>
          </a:p>
          <a:p>
            <a:r>
              <a:rPr lang="es-CR" dirty="0"/>
              <a:t>IP </a:t>
            </a:r>
          </a:p>
          <a:p>
            <a:pPr lvl="1"/>
            <a:r>
              <a:rPr lang="es-CR" i="1" dirty="0"/>
              <a:t>“</a:t>
            </a:r>
            <a:r>
              <a:rPr lang="es-ES" i="1" dirty="0"/>
              <a:t>Etiqueta numérica que identifica, de manera lógica y jerárquica, a un dispositivo dentro de una red que utilice el protocolo IP (Internet Protocol). “</a:t>
            </a:r>
            <a:endParaRPr lang="es-CR" dirty="0"/>
          </a:p>
        </p:txBody>
      </p:sp>
    </p:spTree>
    <p:extLst>
      <p:ext uri="{BB962C8B-B14F-4D97-AF65-F5344CB8AC3E}">
        <p14:creationId xmlns:p14="http://schemas.microsoft.com/office/powerpoint/2010/main" val="1961229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5" name="Marcador de contenido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R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17068"/>
            <a:ext cx="9144000" cy="5143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9198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 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R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17069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0156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R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17069"/>
            <a:ext cx="9144000" cy="5143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4374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R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17068"/>
            <a:ext cx="9144000" cy="5740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5958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R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" y="1117069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9657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8650" y="1131094"/>
            <a:ext cx="7035424" cy="994172"/>
          </a:xfrm>
        </p:spPr>
        <p:txBody>
          <a:bodyPr>
            <a:normAutofit fontScale="90000"/>
          </a:bodyPr>
          <a:lstStyle/>
          <a:p>
            <a:pPr algn="ctr"/>
            <a:r>
              <a:rPr lang="es-CR" dirty="0"/>
              <a:t>Negación de DNS del gobierno de Turquía</a:t>
            </a:r>
          </a:p>
        </p:txBody>
      </p:sp>
      <p:pic>
        <p:nvPicPr>
          <p:cNvPr id="1026" name="Picture 2" descr="https://static.betazeta.com/www.fayerwayer.com/up/2014/03/dns-turquia-2-660x595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6133" y="2362537"/>
            <a:ext cx="4811735" cy="25101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40857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R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117069"/>
            <a:ext cx="914399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0199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R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112227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5453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s-CR" dirty="0"/>
            </a:br>
            <a:r>
              <a:rPr lang="es-CR" dirty="0"/>
              <a:t>Protocolos de internet 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R" dirty="0"/>
          </a:p>
          <a:p>
            <a:r>
              <a:rPr lang="es-CR" dirty="0"/>
              <a:t>Protocolo </a:t>
            </a:r>
          </a:p>
          <a:p>
            <a:pPr lvl="1"/>
            <a:r>
              <a:rPr lang="es-ES" i="1" dirty="0"/>
              <a:t>“Conjunto de normas para el intercambio de información entre dos o más dispositivos. “</a:t>
            </a:r>
            <a:endParaRPr lang="es-CR" dirty="0"/>
          </a:p>
        </p:txBody>
      </p:sp>
    </p:spTree>
    <p:extLst>
      <p:ext uri="{BB962C8B-B14F-4D97-AF65-F5344CB8AC3E}">
        <p14:creationId xmlns:p14="http://schemas.microsoft.com/office/powerpoint/2010/main" val="38433704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/>
              <a:t>Agenda</a:t>
            </a:r>
            <a:endParaRPr lang="es-CR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CR" dirty="0"/>
              <a:t>Presentación</a:t>
            </a:r>
            <a:r>
              <a:rPr lang="es-ES" dirty="0"/>
              <a:t>.</a:t>
            </a:r>
          </a:p>
          <a:p>
            <a:r>
              <a:rPr lang="es-ES" dirty="0"/>
              <a:t>Lineamientos, programa y evaluación.</a:t>
            </a:r>
          </a:p>
          <a:p>
            <a:r>
              <a:rPr lang="es-ES" dirty="0"/>
              <a:t>Arquitectura de desarrollo Web</a:t>
            </a:r>
          </a:p>
          <a:p>
            <a:r>
              <a:rPr lang="es-CR" dirty="0"/>
              <a:t>Cómo funcionan los navegadores</a:t>
            </a:r>
          </a:p>
          <a:p>
            <a:r>
              <a:rPr lang="es-CR" dirty="0"/>
              <a:t>Estándares web y W3C</a:t>
            </a:r>
          </a:p>
          <a:p>
            <a:r>
              <a:rPr lang="es-CR" dirty="0"/>
              <a:t>Servidores web </a:t>
            </a:r>
          </a:p>
          <a:p>
            <a:r>
              <a:rPr lang="es-CR" dirty="0"/>
              <a:t>Front-</a:t>
            </a:r>
            <a:r>
              <a:rPr lang="es-CR" dirty="0" err="1"/>
              <a:t>End</a:t>
            </a:r>
            <a:endParaRPr lang="es-CR" dirty="0"/>
          </a:p>
          <a:p>
            <a:endParaRPr lang="es-ES" sz="1800" dirty="0"/>
          </a:p>
        </p:txBody>
      </p:sp>
    </p:spTree>
    <p:extLst>
      <p:ext uri="{BB962C8B-B14F-4D97-AF65-F5344CB8AC3E}">
        <p14:creationId xmlns:p14="http://schemas.microsoft.com/office/powerpoint/2010/main" val="5475188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R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" y="1117069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8729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R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117069"/>
            <a:ext cx="914399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5197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R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17069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0064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R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112227"/>
            <a:ext cx="9144001" cy="5143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9668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R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" y="1117069"/>
            <a:ext cx="914400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949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s-CR" dirty="0"/>
            </a:br>
            <a:r>
              <a:rPr lang="es-CR" dirty="0"/>
              <a:t>El protocolo HTTP 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R" dirty="0"/>
          </a:p>
          <a:p>
            <a:r>
              <a:rPr lang="es-CR" dirty="0"/>
              <a:t>HTTP </a:t>
            </a:r>
          </a:p>
          <a:p>
            <a:pPr lvl="1"/>
            <a:r>
              <a:rPr lang="es-ES" i="1" dirty="0"/>
              <a:t>“Es el protocolo de transferencia de </a:t>
            </a:r>
            <a:r>
              <a:rPr lang="es-ES" i="1" dirty="0" err="1"/>
              <a:t>HiperTexto</a:t>
            </a:r>
            <a:r>
              <a:rPr lang="es-ES" i="1" dirty="0"/>
              <a:t> que articula los intercambios de información entre los navegadores y los servidores web. “</a:t>
            </a:r>
            <a:endParaRPr lang="es-CR" dirty="0"/>
          </a:p>
        </p:txBody>
      </p:sp>
    </p:spTree>
    <p:extLst>
      <p:ext uri="{BB962C8B-B14F-4D97-AF65-F5344CB8AC3E}">
        <p14:creationId xmlns:p14="http://schemas.microsoft.com/office/powerpoint/2010/main" val="5167859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R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" y="1116731"/>
            <a:ext cx="9144001" cy="5144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24916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R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857250"/>
            <a:ext cx="9144001" cy="5143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5768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R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17069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6483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R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17069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4477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Presentación</a:t>
            </a:r>
          </a:p>
        </p:txBody>
      </p:sp>
      <p:sp>
        <p:nvSpPr>
          <p:cNvPr id="5" name="Marcador de contenido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CR" dirty="0"/>
              <a:t>Ingeniero en Software.</a:t>
            </a:r>
          </a:p>
          <a:p>
            <a:r>
              <a:rPr lang="es-CR" dirty="0"/>
              <a:t>Profesor en el Tecnológico de Costa Rica y la Universidad Técnica Nacional.</a:t>
            </a:r>
          </a:p>
          <a:p>
            <a:r>
              <a:rPr lang="es-CR" dirty="0"/>
              <a:t>Maestría en base de datos. </a:t>
            </a:r>
          </a:p>
          <a:p>
            <a:r>
              <a:rPr lang="es-CR" dirty="0"/>
              <a:t>9 años de experiencia.</a:t>
            </a:r>
          </a:p>
          <a:p>
            <a:r>
              <a:rPr lang="es-CR" dirty="0"/>
              <a:t>Correo: </a:t>
            </a:r>
            <a:r>
              <a:rPr lang="es-CR" dirty="0">
                <a:hlinkClick r:id="rId2"/>
              </a:rPr>
              <a:t>ejimenez@utn.ac.cr</a:t>
            </a:r>
            <a:r>
              <a:rPr lang="es-CR" dirty="0"/>
              <a:t> – </a:t>
            </a:r>
            <a:r>
              <a:rPr lang="es-CR" dirty="0">
                <a:hlinkClick r:id="rId3"/>
              </a:rPr>
              <a:t>ejimenezdelgado@gmail.com</a:t>
            </a:r>
            <a:endParaRPr lang="es-CR" dirty="0"/>
          </a:p>
          <a:p>
            <a:r>
              <a:rPr lang="es-CR" dirty="0"/>
              <a:t>Skype: ejimenezdelgado</a:t>
            </a:r>
          </a:p>
          <a:p>
            <a:endParaRPr lang="es-CR" dirty="0"/>
          </a:p>
        </p:txBody>
      </p:sp>
    </p:spTree>
    <p:extLst>
      <p:ext uri="{BB962C8B-B14F-4D97-AF65-F5344CB8AC3E}">
        <p14:creationId xmlns:p14="http://schemas.microsoft.com/office/powerpoint/2010/main" val="283756864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Marcador de contenido 27">
            <a:extLst>
              <a:ext uri="{FF2B5EF4-FFF2-40B4-BE49-F238E27FC236}">
                <a16:creationId xmlns:a16="http://schemas.microsoft.com/office/drawing/2014/main" id="{23785F9A-9CEF-4562-A4D6-280B06F27A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R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R" dirty="0"/>
              <a:t>Anatomía de una URL</a:t>
            </a:r>
          </a:p>
        </p:txBody>
      </p:sp>
      <p:sp>
        <p:nvSpPr>
          <p:cNvPr id="3" name="Rectángulo 2"/>
          <p:cNvSpPr/>
          <p:nvPr/>
        </p:nvSpPr>
        <p:spPr>
          <a:xfrm>
            <a:off x="3104996" y="3244335"/>
            <a:ext cx="29340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>
                <a:solidFill>
                  <a:srgbClr val="00B0F0"/>
                </a:solidFill>
              </a:rPr>
              <a:t>http://www.whitehouse.gov/</a:t>
            </a:r>
          </a:p>
        </p:txBody>
      </p:sp>
      <p:sp>
        <p:nvSpPr>
          <p:cNvPr id="4" name="Rectángulo 3"/>
          <p:cNvSpPr/>
          <p:nvPr/>
        </p:nvSpPr>
        <p:spPr>
          <a:xfrm>
            <a:off x="3733801" y="3244335"/>
            <a:ext cx="18932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>
                <a:solidFill>
                  <a:srgbClr val="00B0F0"/>
                </a:solidFill>
              </a:rPr>
              <a:t>http://sweden.se/</a:t>
            </a:r>
          </a:p>
        </p:txBody>
      </p:sp>
      <p:sp>
        <p:nvSpPr>
          <p:cNvPr id="5" name="Rectángulo 4"/>
          <p:cNvSpPr/>
          <p:nvPr/>
        </p:nvSpPr>
        <p:spPr>
          <a:xfrm>
            <a:off x="2952422" y="3278039"/>
            <a:ext cx="32391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>
                <a:solidFill>
                  <a:srgbClr val="00B0F0"/>
                </a:solidFill>
              </a:rPr>
              <a:t>http://www.cultureelerfgoed.nl/</a:t>
            </a:r>
          </a:p>
        </p:txBody>
      </p:sp>
      <p:sp>
        <p:nvSpPr>
          <p:cNvPr id="6" name="Rectángulo 5"/>
          <p:cNvSpPr/>
          <p:nvPr/>
        </p:nvSpPr>
        <p:spPr>
          <a:xfrm>
            <a:off x="3614024" y="3288297"/>
            <a:ext cx="20130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>
                <a:solidFill>
                  <a:srgbClr val="00B0F0"/>
                </a:solidFill>
              </a:rPr>
              <a:t>http://www.rae.es/</a:t>
            </a:r>
          </a:p>
        </p:txBody>
      </p:sp>
      <p:sp>
        <p:nvSpPr>
          <p:cNvPr id="7" name="Rectángulo 6"/>
          <p:cNvSpPr/>
          <p:nvPr/>
        </p:nvSpPr>
        <p:spPr>
          <a:xfrm>
            <a:off x="3440377" y="3283900"/>
            <a:ext cx="22632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>
                <a:solidFill>
                  <a:srgbClr val="00B0F0"/>
                </a:solidFill>
              </a:rPr>
              <a:t>http://www.unizar.es/</a:t>
            </a:r>
          </a:p>
        </p:txBody>
      </p:sp>
      <p:sp>
        <p:nvSpPr>
          <p:cNvPr id="8" name="Rectángulo 7"/>
          <p:cNvSpPr/>
          <p:nvPr/>
        </p:nvSpPr>
        <p:spPr>
          <a:xfrm>
            <a:off x="3286007" y="3261187"/>
            <a:ext cx="24527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>
                <a:solidFill>
                  <a:srgbClr val="00B0F0"/>
                </a:solidFill>
              </a:rPr>
              <a:t>https://moodle.uam.es/</a:t>
            </a:r>
          </a:p>
        </p:txBody>
      </p:sp>
      <p:sp>
        <p:nvSpPr>
          <p:cNvPr id="9" name="Rectángulo 8"/>
          <p:cNvSpPr/>
          <p:nvPr/>
        </p:nvSpPr>
        <p:spPr>
          <a:xfrm>
            <a:off x="3428654" y="3265583"/>
            <a:ext cx="22972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>
                <a:solidFill>
                  <a:srgbClr val="00B0F0"/>
                </a:solidFill>
              </a:rPr>
              <a:t>http://es.reuters.com/</a:t>
            </a:r>
          </a:p>
        </p:txBody>
      </p:sp>
      <p:sp>
        <p:nvSpPr>
          <p:cNvPr id="10" name="Rectángulo 9"/>
          <p:cNvSpPr/>
          <p:nvPr/>
        </p:nvSpPr>
        <p:spPr>
          <a:xfrm>
            <a:off x="3440376" y="3242138"/>
            <a:ext cx="24231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>
                <a:solidFill>
                  <a:srgbClr val="00B0F0"/>
                </a:solidFill>
              </a:rPr>
              <a:t>http://www.nytco.com/</a:t>
            </a:r>
          </a:p>
        </p:txBody>
      </p:sp>
      <p:sp>
        <p:nvSpPr>
          <p:cNvPr id="11" name="Rectángulo 10"/>
          <p:cNvSpPr/>
          <p:nvPr/>
        </p:nvSpPr>
        <p:spPr>
          <a:xfrm>
            <a:off x="3445118" y="3292694"/>
            <a:ext cx="21686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>
                <a:solidFill>
                  <a:srgbClr val="00B0F0"/>
                </a:solidFill>
              </a:rPr>
              <a:t>http://observer.com/</a:t>
            </a:r>
          </a:p>
        </p:txBody>
      </p:sp>
      <p:sp>
        <p:nvSpPr>
          <p:cNvPr id="12" name="Rectángulo 11"/>
          <p:cNvSpPr/>
          <p:nvPr/>
        </p:nvSpPr>
        <p:spPr>
          <a:xfrm>
            <a:off x="3018498" y="3283900"/>
            <a:ext cx="31070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>
                <a:solidFill>
                  <a:srgbClr val="00B0F0"/>
                </a:solidFill>
              </a:rPr>
              <a:t>http://www.rollingstones.com/</a:t>
            </a:r>
            <a:endParaRPr lang="es-ES" dirty="0">
              <a:solidFill>
                <a:srgbClr val="00B0F0"/>
              </a:solidFill>
            </a:endParaRPr>
          </a:p>
        </p:txBody>
      </p:sp>
      <p:sp>
        <p:nvSpPr>
          <p:cNvPr id="13" name="Rectángulo 12"/>
          <p:cNvSpPr/>
          <p:nvPr/>
        </p:nvSpPr>
        <p:spPr>
          <a:xfrm>
            <a:off x="3351314" y="3335192"/>
            <a:ext cx="23523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>
                <a:solidFill>
                  <a:srgbClr val="00B0F0"/>
                </a:solidFill>
              </a:rPr>
              <a:t>http://www.mtv.co.uk/</a:t>
            </a:r>
          </a:p>
        </p:txBody>
      </p:sp>
      <p:sp>
        <p:nvSpPr>
          <p:cNvPr id="14" name="Rectángulo 13"/>
          <p:cNvSpPr/>
          <p:nvPr/>
        </p:nvSpPr>
        <p:spPr>
          <a:xfrm>
            <a:off x="3318399" y="3269979"/>
            <a:ext cx="25178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>
                <a:solidFill>
                  <a:srgbClr val="00B0F0"/>
                </a:solidFill>
              </a:rPr>
              <a:t>http://www.amnesty.dk/</a:t>
            </a:r>
          </a:p>
        </p:txBody>
      </p:sp>
      <p:sp>
        <p:nvSpPr>
          <p:cNvPr id="15" name="Rectángulo 14"/>
          <p:cNvSpPr/>
          <p:nvPr/>
        </p:nvSpPr>
        <p:spPr>
          <a:xfrm>
            <a:off x="2952423" y="3320537"/>
            <a:ext cx="32656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>
                <a:solidFill>
                  <a:srgbClr val="00B0F0"/>
                </a:solidFill>
              </a:rPr>
              <a:t>https://software.intel.com/en-us</a:t>
            </a:r>
          </a:p>
        </p:txBody>
      </p:sp>
      <p:sp>
        <p:nvSpPr>
          <p:cNvPr id="16" name="Rectángulo 15"/>
          <p:cNvSpPr/>
          <p:nvPr/>
        </p:nvSpPr>
        <p:spPr>
          <a:xfrm>
            <a:off x="3216533" y="3316141"/>
            <a:ext cx="27374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>
                <a:solidFill>
                  <a:srgbClr val="00B0F0"/>
                </a:solidFill>
              </a:rPr>
              <a:t>http://www.wowtoys.com/</a:t>
            </a:r>
          </a:p>
        </p:txBody>
      </p:sp>
      <p:sp>
        <p:nvSpPr>
          <p:cNvPr id="17" name="Rectángulo 16"/>
          <p:cNvSpPr/>
          <p:nvPr/>
        </p:nvSpPr>
        <p:spPr>
          <a:xfrm>
            <a:off x="2971467" y="3258257"/>
            <a:ext cx="32465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>
                <a:solidFill>
                  <a:srgbClr val="00B0F0"/>
                </a:solidFill>
              </a:rPr>
              <a:t>http://www.fullyillustrated.com/</a:t>
            </a:r>
          </a:p>
        </p:txBody>
      </p:sp>
      <p:sp>
        <p:nvSpPr>
          <p:cNvPr id="18" name="Rectángulo 17"/>
          <p:cNvSpPr/>
          <p:nvPr/>
        </p:nvSpPr>
        <p:spPr>
          <a:xfrm>
            <a:off x="3160845" y="3316141"/>
            <a:ext cx="28678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>
                <a:solidFill>
                  <a:srgbClr val="00B0F0"/>
                </a:solidFill>
              </a:rPr>
              <a:t>http://moonwalk-films.com/</a:t>
            </a:r>
          </a:p>
        </p:txBody>
      </p:sp>
      <p:sp>
        <p:nvSpPr>
          <p:cNvPr id="19" name="Rectángulo 18"/>
          <p:cNvSpPr/>
          <p:nvPr/>
        </p:nvSpPr>
        <p:spPr>
          <a:xfrm>
            <a:off x="3257026" y="3330795"/>
            <a:ext cx="24190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>
                <a:solidFill>
                  <a:srgbClr val="00B0F0"/>
                </a:solidFill>
              </a:rPr>
              <a:t>http://techcrunch.com/</a:t>
            </a:r>
          </a:p>
        </p:txBody>
      </p:sp>
      <p:sp>
        <p:nvSpPr>
          <p:cNvPr id="20" name="Rectángulo 19"/>
          <p:cNvSpPr/>
          <p:nvPr/>
        </p:nvSpPr>
        <p:spPr>
          <a:xfrm>
            <a:off x="3183992" y="3344718"/>
            <a:ext cx="28215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>
                <a:solidFill>
                  <a:srgbClr val="00B0F0"/>
                </a:solidFill>
              </a:rPr>
              <a:t>http://www.freshapps.com/</a:t>
            </a:r>
          </a:p>
        </p:txBody>
      </p:sp>
      <p:sp>
        <p:nvSpPr>
          <p:cNvPr id="21" name="Rectángulo 20"/>
          <p:cNvSpPr/>
          <p:nvPr/>
        </p:nvSpPr>
        <p:spPr>
          <a:xfrm>
            <a:off x="3433394" y="3347647"/>
            <a:ext cx="22642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>
                <a:solidFill>
                  <a:srgbClr val="00B0F0"/>
                </a:solidFill>
              </a:rPr>
              <a:t>http://blog.ebay.com/</a:t>
            </a:r>
          </a:p>
        </p:txBody>
      </p:sp>
      <p:sp>
        <p:nvSpPr>
          <p:cNvPr id="22" name="Rectángulo 21"/>
          <p:cNvSpPr/>
          <p:nvPr/>
        </p:nvSpPr>
        <p:spPr>
          <a:xfrm>
            <a:off x="3605838" y="3313212"/>
            <a:ext cx="19046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>
                <a:solidFill>
                  <a:srgbClr val="00B0F0"/>
                </a:solidFill>
              </a:rPr>
              <a:t>http://olympic.ca/</a:t>
            </a:r>
          </a:p>
        </p:txBody>
      </p:sp>
      <p:sp>
        <p:nvSpPr>
          <p:cNvPr id="23" name="Rectángulo 22"/>
          <p:cNvSpPr/>
          <p:nvPr/>
        </p:nvSpPr>
        <p:spPr>
          <a:xfrm>
            <a:off x="2720635" y="3347647"/>
            <a:ext cx="3550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>
                <a:solidFill>
                  <a:srgbClr val="00B0F0"/>
                </a:solidFill>
              </a:rPr>
              <a:t>http://www.nikoninstruments.com/</a:t>
            </a:r>
          </a:p>
        </p:txBody>
      </p:sp>
      <p:sp>
        <p:nvSpPr>
          <p:cNvPr id="24" name="Rectángulo 23"/>
          <p:cNvSpPr/>
          <p:nvPr/>
        </p:nvSpPr>
        <p:spPr>
          <a:xfrm>
            <a:off x="3064025" y="3341789"/>
            <a:ext cx="29127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>
                <a:solidFill>
                  <a:srgbClr val="00B0F0"/>
                </a:solidFill>
              </a:rPr>
              <a:t>http://www.porsche.com.br/</a:t>
            </a:r>
          </a:p>
        </p:txBody>
      </p:sp>
      <p:sp>
        <p:nvSpPr>
          <p:cNvPr id="25" name="Rectángulo 24"/>
          <p:cNvSpPr/>
          <p:nvPr/>
        </p:nvSpPr>
        <p:spPr>
          <a:xfrm>
            <a:off x="2800401" y="3352772"/>
            <a:ext cx="34705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>
                <a:solidFill>
                  <a:srgbClr val="00B0F0"/>
                </a:solidFill>
              </a:rPr>
              <a:t>http://www.mb-photography.com/</a:t>
            </a:r>
          </a:p>
        </p:txBody>
      </p:sp>
      <p:sp>
        <p:nvSpPr>
          <p:cNvPr id="26" name="Rectángulo 25"/>
          <p:cNvSpPr/>
          <p:nvPr/>
        </p:nvSpPr>
        <p:spPr>
          <a:xfrm>
            <a:off x="2993907" y="3323466"/>
            <a:ext cx="33161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>
                <a:solidFill>
                  <a:srgbClr val="00B0F0"/>
                </a:solidFill>
              </a:rPr>
              <a:t>http://www.budget.co.cr/es.html</a:t>
            </a:r>
          </a:p>
        </p:txBody>
      </p:sp>
    </p:spTree>
    <p:extLst>
      <p:ext uri="{BB962C8B-B14F-4D97-AF65-F5344CB8AC3E}">
        <p14:creationId xmlns:p14="http://schemas.microsoft.com/office/powerpoint/2010/main" val="797455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7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47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47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500"/>
                            </p:stCondLst>
                            <p:childTnLst>
                              <p:par>
                                <p:cTn id="47" presetID="47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000"/>
                            </p:stCondLst>
                            <p:childTnLst>
                              <p:par>
                                <p:cTn id="5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500"/>
                            </p:stCondLst>
                            <p:childTnLst>
                              <p:par>
                                <p:cTn id="59" presetID="47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0"/>
                            </p:stCondLst>
                            <p:childTnLst>
                              <p:par>
                                <p:cTn id="6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500"/>
                            </p:stCondLst>
                            <p:childTnLst>
                              <p:par>
                                <p:cTn id="71" presetID="47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6000"/>
                            </p:stCondLst>
                            <p:childTnLst>
                              <p:par>
                                <p:cTn id="7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6500"/>
                            </p:stCondLst>
                            <p:childTnLst>
                              <p:par>
                                <p:cTn id="83" presetID="47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7000"/>
                            </p:stCondLst>
                            <p:childTnLst>
                              <p:par>
                                <p:cTn id="8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7500"/>
                            </p:stCondLst>
                            <p:childTnLst>
                              <p:par>
                                <p:cTn id="95" presetID="47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8000"/>
                            </p:stCondLst>
                            <p:childTnLst>
                              <p:par>
                                <p:cTn id="10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8500"/>
                            </p:stCondLst>
                            <p:childTnLst>
                              <p:par>
                                <p:cTn id="107" presetID="47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9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9000"/>
                            </p:stCondLst>
                            <p:childTnLst>
                              <p:par>
                                <p:cTn id="1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9500"/>
                            </p:stCondLst>
                            <p:childTnLst>
                              <p:par>
                                <p:cTn id="119" presetID="47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1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10000"/>
                            </p:stCondLst>
                            <p:childTnLst>
                              <p:par>
                                <p:cTn id="12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10500"/>
                            </p:stCondLst>
                            <p:childTnLst>
                              <p:par>
                                <p:cTn id="131" presetID="47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3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11000"/>
                            </p:stCondLst>
                            <p:childTnLst>
                              <p:par>
                                <p:cTn id="13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11500"/>
                            </p:stCondLst>
                            <p:childTnLst>
                              <p:par>
                                <p:cTn id="143" presetID="47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5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12000"/>
                            </p:stCondLst>
                            <p:childTnLst>
                              <p:par>
                                <p:cTn id="14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12500"/>
                            </p:stCondLst>
                            <p:childTnLst>
                              <p:par>
                                <p:cTn id="155" presetID="47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7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13000"/>
                            </p:stCondLst>
                            <p:childTnLst>
                              <p:par>
                                <p:cTn id="16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" fill="hold">
                            <p:stCondLst>
                              <p:cond delay="13500"/>
                            </p:stCondLst>
                            <p:childTnLst>
                              <p:par>
                                <p:cTn id="167" presetID="47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9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14000"/>
                            </p:stCondLst>
                            <p:childTnLst>
                              <p:par>
                                <p:cTn id="17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" fill="hold">
                            <p:stCondLst>
                              <p:cond delay="14500"/>
                            </p:stCondLst>
                            <p:childTnLst>
                              <p:par>
                                <p:cTn id="179" presetID="47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1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" fill="hold">
                            <p:stCondLst>
                              <p:cond delay="15000"/>
                            </p:stCondLst>
                            <p:childTnLst>
                              <p:par>
                                <p:cTn id="18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0" fill="hold">
                            <p:stCondLst>
                              <p:cond delay="15500"/>
                            </p:stCondLst>
                            <p:childTnLst>
                              <p:par>
                                <p:cTn id="191" presetID="47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3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4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6" fill="hold">
                            <p:stCondLst>
                              <p:cond delay="16000"/>
                            </p:stCondLst>
                            <p:childTnLst>
                              <p:par>
                                <p:cTn id="19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2" fill="hold">
                            <p:stCondLst>
                              <p:cond delay="16500"/>
                            </p:stCondLst>
                            <p:childTnLst>
                              <p:par>
                                <p:cTn id="203" presetID="47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5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6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8" fill="hold">
                            <p:stCondLst>
                              <p:cond delay="17000"/>
                            </p:stCondLst>
                            <p:childTnLst>
                              <p:par>
                                <p:cTn id="20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4" fill="hold">
                            <p:stCondLst>
                              <p:cond delay="17500"/>
                            </p:stCondLst>
                            <p:childTnLst>
                              <p:par>
                                <p:cTn id="215" presetID="47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7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0" fill="hold">
                            <p:stCondLst>
                              <p:cond delay="18000"/>
                            </p:stCondLst>
                            <p:childTnLst>
                              <p:par>
                                <p:cTn id="2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6" fill="hold">
                            <p:stCondLst>
                              <p:cond delay="18500"/>
                            </p:stCondLst>
                            <p:childTnLst>
                              <p:par>
                                <p:cTn id="227" presetID="47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9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0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2" fill="hold">
                            <p:stCondLst>
                              <p:cond delay="19000"/>
                            </p:stCondLst>
                            <p:childTnLst>
                              <p:par>
                                <p:cTn id="23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8" fill="hold">
                            <p:stCondLst>
                              <p:cond delay="19500"/>
                            </p:stCondLst>
                            <p:childTnLst>
                              <p:par>
                                <p:cTn id="239" presetID="47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1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2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4" fill="hold">
                            <p:stCondLst>
                              <p:cond delay="20000"/>
                            </p:stCondLst>
                            <p:childTnLst>
                              <p:par>
                                <p:cTn id="24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0" fill="hold">
                            <p:stCondLst>
                              <p:cond delay="20500"/>
                            </p:stCondLst>
                            <p:childTnLst>
                              <p:par>
                                <p:cTn id="251" presetID="47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3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4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6" fill="hold">
                            <p:stCondLst>
                              <p:cond delay="21000"/>
                            </p:stCondLst>
                            <p:childTnLst>
                              <p:par>
                                <p:cTn id="25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2" fill="hold">
                            <p:stCondLst>
                              <p:cond delay="21500"/>
                            </p:stCondLst>
                            <p:childTnLst>
                              <p:par>
                                <p:cTn id="263" presetID="47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5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6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8" fill="hold">
                            <p:stCondLst>
                              <p:cond delay="22000"/>
                            </p:stCondLst>
                            <p:childTnLst>
                              <p:par>
                                <p:cTn id="26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4" fill="hold">
                            <p:stCondLst>
                              <p:cond delay="22500"/>
                            </p:stCondLst>
                            <p:childTnLst>
                              <p:par>
                                <p:cTn id="275" presetID="47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7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8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0" fill="hold">
                            <p:stCondLst>
                              <p:cond delay="23000"/>
                            </p:stCondLst>
                            <p:childTnLst>
                              <p:par>
                                <p:cTn id="28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6" fill="hold">
                            <p:stCondLst>
                              <p:cond delay="23500"/>
                            </p:stCondLst>
                            <p:childTnLst>
                              <p:par>
                                <p:cTn id="287" presetID="47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9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0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4" grpId="0"/>
      <p:bldP spid="4" grpId="1"/>
      <p:bldP spid="5" grpId="0"/>
      <p:bldP spid="5" grpId="1"/>
      <p:bldP spid="6" grpId="0"/>
      <p:bldP spid="6" grpId="1"/>
      <p:bldP spid="7" grpId="0"/>
      <p:bldP spid="7" grpId="1"/>
      <p:bldP spid="8" grpId="0"/>
      <p:bldP spid="8" grpId="1"/>
      <p:bldP spid="9" grpId="0"/>
      <p:bldP spid="9" grpId="1"/>
      <p:bldP spid="10" grpId="0"/>
      <p:bldP spid="10" grpId="1"/>
      <p:bldP spid="11" grpId="0"/>
      <p:bldP spid="11" grpId="1"/>
      <p:bldP spid="12" grpId="0"/>
      <p:bldP spid="12" grpId="1"/>
      <p:bldP spid="13" grpId="0"/>
      <p:bldP spid="13" grpId="1"/>
      <p:bldP spid="14" grpId="0"/>
      <p:bldP spid="14" grpId="1"/>
      <p:bldP spid="15" grpId="0"/>
      <p:bldP spid="15" grpId="1"/>
      <p:bldP spid="16" grpId="0"/>
      <p:bldP spid="16" grpId="1"/>
      <p:bldP spid="17" grpId="0"/>
      <p:bldP spid="17" grpId="1"/>
      <p:bldP spid="18" grpId="0"/>
      <p:bldP spid="18" grpId="1"/>
      <p:bldP spid="19" grpId="0"/>
      <p:bldP spid="19" grpId="1"/>
      <p:bldP spid="20" grpId="0"/>
      <p:bldP spid="20" grpId="1"/>
      <p:bldP spid="21" grpId="0"/>
      <p:bldP spid="21" grpId="1"/>
      <p:bldP spid="22" grpId="0"/>
      <p:bldP spid="22" grpId="1"/>
      <p:bldP spid="23" grpId="0"/>
      <p:bldP spid="23" grpId="1"/>
      <p:bldP spid="24" grpId="0"/>
      <p:bldP spid="24" grpId="1"/>
      <p:bldP spid="25" grpId="0"/>
      <p:bldP spid="25" grpId="1"/>
      <p:bldP spid="26" grpId="0"/>
      <p:bldP spid="26" grpId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Marcador de contenido 15">
            <a:extLst>
              <a:ext uri="{FF2B5EF4-FFF2-40B4-BE49-F238E27FC236}">
                <a16:creationId xmlns:a16="http://schemas.microsoft.com/office/drawing/2014/main" id="{7192D3B0-BB13-4199-A329-A56CBC1DD6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R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R" dirty="0"/>
              <a:t>Anatomía de una URL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5500" y="3221101"/>
            <a:ext cx="503656" cy="804863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3627" y="2751181"/>
            <a:ext cx="506843" cy="314100"/>
          </a:xfrm>
          <a:prstGeom prst="rect">
            <a:avLst/>
          </a:prstGeom>
        </p:spPr>
      </p:pic>
      <p:sp>
        <p:nvSpPr>
          <p:cNvPr id="5" name="Llaves 4"/>
          <p:cNvSpPr/>
          <p:nvPr/>
        </p:nvSpPr>
        <p:spPr>
          <a:xfrm>
            <a:off x="1414583" y="2750082"/>
            <a:ext cx="4171950" cy="1657350"/>
          </a:xfrm>
          <a:prstGeom prst="bracePair">
            <a:avLst>
              <a:gd name="adj" fmla="val 6243"/>
            </a:avLst>
          </a:prstGeom>
          <a:ln>
            <a:solidFill>
              <a:srgbClr val="00B0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 sz="1350"/>
          </a:p>
        </p:txBody>
      </p:sp>
      <p:cxnSp>
        <p:nvCxnSpPr>
          <p:cNvPr id="6" name="Conector recto 5"/>
          <p:cNvCxnSpPr/>
          <p:nvPr/>
        </p:nvCxnSpPr>
        <p:spPr>
          <a:xfrm>
            <a:off x="5625524" y="3285437"/>
            <a:ext cx="1543050" cy="0"/>
          </a:xfrm>
          <a:prstGeom prst="line">
            <a:avLst/>
          </a:prstGeom>
          <a:ln>
            <a:solidFill>
              <a:srgbClr val="00B0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cto 6"/>
          <p:cNvCxnSpPr/>
          <p:nvPr/>
        </p:nvCxnSpPr>
        <p:spPr>
          <a:xfrm>
            <a:off x="5625524" y="3285437"/>
            <a:ext cx="0" cy="342900"/>
          </a:xfrm>
          <a:prstGeom prst="line">
            <a:avLst/>
          </a:prstGeom>
          <a:ln>
            <a:solidFill>
              <a:srgbClr val="00B0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cto 7"/>
          <p:cNvCxnSpPr/>
          <p:nvPr/>
        </p:nvCxnSpPr>
        <p:spPr>
          <a:xfrm>
            <a:off x="7137400" y="3292971"/>
            <a:ext cx="0" cy="342900"/>
          </a:xfrm>
          <a:prstGeom prst="line">
            <a:avLst/>
          </a:prstGeom>
          <a:ln>
            <a:solidFill>
              <a:srgbClr val="00B0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8"/>
          <p:cNvCxnSpPr/>
          <p:nvPr/>
        </p:nvCxnSpPr>
        <p:spPr>
          <a:xfrm>
            <a:off x="6397049" y="3285437"/>
            <a:ext cx="0" cy="342900"/>
          </a:xfrm>
          <a:prstGeom prst="line">
            <a:avLst/>
          </a:prstGeom>
          <a:ln>
            <a:solidFill>
              <a:srgbClr val="00B0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9"/>
          <p:cNvCxnSpPr/>
          <p:nvPr/>
        </p:nvCxnSpPr>
        <p:spPr>
          <a:xfrm>
            <a:off x="6397049" y="3138667"/>
            <a:ext cx="866" cy="146771"/>
          </a:xfrm>
          <a:prstGeom prst="line">
            <a:avLst/>
          </a:prstGeom>
          <a:ln>
            <a:solidFill>
              <a:srgbClr val="00B0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Imagen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2102" y="3710486"/>
            <a:ext cx="506843" cy="314100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3627" y="3706364"/>
            <a:ext cx="506843" cy="314100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7171" y="3703013"/>
            <a:ext cx="506843" cy="314100"/>
          </a:xfrm>
          <a:prstGeom prst="rect">
            <a:avLst/>
          </a:prstGeom>
        </p:spPr>
      </p:pic>
      <p:sp>
        <p:nvSpPr>
          <p:cNvPr id="14" name="Rectángulo 13"/>
          <p:cNvSpPr/>
          <p:nvPr/>
        </p:nvSpPr>
        <p:spPr>
          <a:xfrm>
            <a:off x="6676272" y="2822735"/>
            <a:ext cx="49244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venir Book"/>
              </a:rPr>
              <a:t>www</a:t>
            </a:r>
            <a:endParaRPr lang="es-ES" sz="1200" dirty="0">
              <a:solidFill>
                <a:schemeClr val="tx1">
                  <a:lumMod val="65000"/>
                  <a:lumOff val="35000"/>
                </a:schemeClr>
              </a:solidFill>
              <a:latin typeface="Avenir Book"/>
            </a:endParaRPr>
          </a:p>
        </p:txBody>
      </p:sp>
    </p:spTree>
    <p:extLst>
      <p:ext uri="{BB962C8B-B14F-4D97-AF65-F5344CB8AC3E}">
        <p14:creationId xmlns:p14="http://schemas.microsoft.com/office/powerpoint/2010/main" val="680609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3.7037E-6 L 0.4224 -0.02376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792" y="-556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000"/>
                            </p:stCondLst>
                            <p:childTnLst>
                              <p:par>
                                <p:cTn id="4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14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5FDDBD64-DB4F-49EC-BEEA-AD66973760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R" dirty="0"/>
              <a:t>Anatomía de una URL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1309" y="2322808"/>
            <a:ext cx="4860001" cy="286875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4" name="Rectángulo 3"/>
          <p:cNvSpPr/>
          <p:nvPr/>
        </p:nvSpPr>
        <p:spPr>
          <a:xfrm>
            <a:off x="2847109" y="2618984"/>
            <a:ext cx="144045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/>
              </a:rPr>
              <a:t>https://www.rae.es/</a:t>
            </a:r>
          </a:p>
        </p:txBody>
      </p:sp>
      <p:sp>
        <p:nvSpPr>
          <p:cNvPr id="5" name="Rectángulo 4"/>
          <p:cNvSpPr/>
          <p:nvPr/>
        </p:nvSpPr>
        <p:spPr>
          <a:xfrm>
            <a:off x="2389909" y="3536909"/>
            <a:ext cx="3798027" cy="646331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r>
              <a:rPr lang="es-E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/>
              </a:rPr>
              <a:t>http://www.rae.es/</a:t>
            </a:r>
          </a:p>
        </p:txBody>
      </p:sp>
    </p:spTree>
    <p:extLst>
      <p:ext uri="{BB962C8B-B14F-4D97-AF65-F5344CB8AC3E}">
        <p14:creationId xmlns:p14="http://schemas.microsoft.com/office/powerpoint/2010/main" val="2634288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800"/>
                            </p:stCondLst>
                            <p:childTnLst>
                              <p:par>
                                <p:cTn id="1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500"/>
                            </p:stCondLst>
                            <p:childTnLst>
                              <p:par>
                                <p:cTn id="18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5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Marcador de contenido 21">
            <a:extLst>
              <a:ext uri="{FF2B5EF4-FFF2-40B4-BE49-F238E27FC236}">
                <a16:creationId xmlns:a16="http://schemas.microsoft.com/office/drawing/2014/main" id="{A7BA4556-8BFA-4B77-8587-981B579265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R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R" dirty="0"/>
              <a:t>Anatomía de una URL</a:t>
            </a:r>
          </a:p>
        </p:txBody>
      </p:sp>
      <p:sp>
        <p:nvSpPr>
          <p:cNvPr id="3" name="Rectángulo 2"/>
          <p:cNvSpPr/>
          <p:nvPr/>
        </p:nvSpPr>
        <p:spPr>
          <a:xfrm>
            <a:off x="5492713" y="3733510"/>
            <a:ext cx="737677" cy="589085"/>
          </a:xfrm>
          <a:prstGeom prst="rect">
            <a:avLst/>
          </a:prstGeom>
          <a:solidFill>
            <a:srgbClr val="B0D2F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/>
          </a:p>
        </p:txBody>
      </p:sp>
      <p:sp>
        <p:nvSpPr>
          <p:cNvPr id="4" name="Rectángulo 3"/>
          <p:cNvSpPr/>
          <p:nvPr/>
        </p:nvSpPr>
        <p:spPr>
          <a:xfrm>
            <a:off x="4709321" y="3729617"/>
            <a:ext cx="778119" cy="589085"/>
          </a:xfrm>
          <a:prstGeom prst="rect">
            <a:avLst/>
          </a:prstGeom>
          <a:solidFill>
            <a:srgbClr val="76AAD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/>
          </a:p>
        </p:txBody>
      </p:sp>
      <p:sp>
        <p:nvSpPr>
          <p:cNvPr id="5" name="Rectángulo 4"/>
          <p:cNvSpPr/>
          <p:nvPr/>
        </p:nvSpPr>
        <p:spPr>
          <a:xfrm>
            <a:off x="3680621" y="3729617"/>
            <a:ext cx="1028700" cy="58908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/>
          </a:p>
        </p:txBody>
      </p:sp>
      <p:sp>
        <p:nvSpPr>
          <p:cNvPr id="6" name="Rectángulo 5"/>
          <p:cNvSpPr/>
          <p:nvPr/>
        </p:nvSpPr>
        <p:spPr>
          <a:xfrm>
            <a:off x="3293759" y="3729617"/>
            <a:ext cx="386862" cy="589085"/>
          </a:xfrm>
          <a:prstGeom prst="rect">
            <a:avLst/>
          </a:prstGeom>
          <a:solidFill>
            <a:srgbClr val="F8F3E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/>
          </a:p>
        </p:txBody>
      </p:sp>
      <p:sp>
        <p:nvSpPr>
          <p:cNvPr id="7" name="Rectángulo 6"/>
          <p:cNvSpPr/>
          <p:nvPr/>
        </p:nvSpPr>
        <p:spPr>
          <a:xfrm>
            <a:off x="2493659" y="3729617"/>
            <a:ext cx="800100" cy="58908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/>
          </a:p>
        </p:txBody>
      </p:sp>
      <p:sp>
        <p:nvSpPr>
          <p:cNvPr id="8" name="Rectángulo 7"/>
          <p:cNvSpPr/>
          <p:nvPr/>
        </p:nvSpPr>
        <p:spPr>
          <a:xfrm>
            <a:off x="2458490" y="3674069"/>
            <a:ext cx="3798027" cy="646331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r>
              <a:rPr lang="es-E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/>
              </a:rPr>
              <a:t>http://www.rae.es/</a:t>
            </a:r>
          </a:p>
        </p:txBody>
      </p:sp>
      <p:sp>
        <p:nvSpPr>
          <p:cNvPr id="9" name="Abrir llave 8"/>
          <p:cNvSpPr/>
          <p:nvPr/>
        </p:nvSpPr>
        <p:spPr>
          <a:xfrm rot="16200000">
            <a:off x="4817026" y="3241233"/>
            <a:ext cx="268166" cy="2549769"/>
          </a:xfrm>
          <a:prstGeom prst="leftBrace">
            <a:avLst>
              <a:gd name="adj1" fmla="val 29509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 sz="1350"/>
          </a:p>
        </p:txBody>
      </p:sp>
      <p:sp>
        <p:nvSpPr>
          <p:cNvPr id="10" name="Rectángulo 9"/>
          <p:cNvSpPr/>
          <p:nvPr/>
        </p:nvSpPr>
        <p:spPr>
          <a:xfrm>
            <a:off x="4194970" y="4657894"/>
            <a:ext cx="132440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/>
              </a:rPr>
              <a:t>nombre de recurso</a:t>
            </a:r>
          </a:p>
        </p:txBody>
      </p:sp>
      <p:sp>
        <p:nvSpPr>
          <p:cNvPr id="11" name="Rectángulo 10"/>
          <p:cNvSpPr/>
          <p:nvPr/>
        </p:nvSpPr>
        <p:spPr>
          <a:xfrm>
            <a:off x="2480471" y="2888536"/>
            <a:ext cx="76027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/>
              </a:rPr>
              <a:t>protocolo</a:t>
            </a:r>
          </a:p>
        </p:txBody>
      </p:sp>
      <p:cxnSp>
        <p:nvCxnSpPr>
          <p:cNvPr id="12" name="Conector recto 11"/>
          <p:cNvCxnSpPr/>
          <p:nvPr/>
        </p:nvCxnSpPr>
        <p:spPr>
          <a:xfrm>
            <a:off x="2893709" y="3167729"/>
            <a:ext cx="0" cy="5618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ángulo 12"/>
          <p:cNvSpPr/>
          <p:nvPr/>
        </p:nvSpPr>
        <p:spPr>
          <a:xfrm>
            <a:off x="3042236" y="3152399"/>
            <a:ext cx="85484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/>
              </a:rPr>
              <a:t>separación</a:t>
            </a:r>
          </a:p>
        </p:txBody>
      </p:sp>
      <p:cxnSp>
        <p:nvCxnSpPr>
          <p:cNvPr id="14" name="Conector recto 13"/>
          <p:cNvCxnSpPr/>
          <p:nvPr/>
        </p:nvCxnSpPr>
        <p:spPr>
          <a:xfrm>
            <a:off x="3487190" y="3448673"/>
            <a:ext cx="0" cy="28094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14"/>
          <p:cNvCxnSpPr/>
          <p:nvPr/>
        </p:nvCxnSpPr>
        <p:spPr>
          <a:xfrm>
            <a:off x="4194971" y="3167729"/>
            <a:ext cx="0" cy="5618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ángulo 15"/>
          <p:cNvSpPr/>
          <p:nvPr/>
        </p:nvSpPr>
        <p:spPr>
          <a:xfrm>
            <a:off x="3733186" y="2889346"/>
            <a:ext cx="86433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/>
              </a:rPr>
              <a:t>subdominio</a:t>
            </a:r>
          </a:p>
        </p:txBody>
      </p:sp>
      <p:sp>
        <p:nvSpPr>
          <p:cNvPr id="17" name="Rectángulo 16"/>
          <p:cNvSpPr/>
          <p:nvPr/>
        </p:nvSpPr>
        <p:spPr>
          <a:xfrm>
            <a:off x="4194970" y="2529925"/>
            <a:ext cx="173329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/>
              </a:rPr>
              <a:t>dominio de segundo nivel</a:t>
            </a:r>
          </a:p>
        </p:txBody>
      </p:sp>
      <p:cxnSp>
        <p:nvCxnSpPr>
          <p:cNvPr id="18" name="Conector recto 17"/>
          <p:cNvCxnSpPr/>
          <p:nvPr/>
        </p:nvCxnSpPr>
        <p:spPr>
          <a:xfrm flipH="1">
            <a:off x="5093985" y="2809118"/>
            <a:ext cx="4396" cy="92049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ángulo 18"/>
          <p:cNvSpPr/>
          <p:nvPr/>
        </p:nvSpPr>
        <p:spPr>
          <a:xfrm>
            <a:off x="5376672" y="3021751"/>
            <a:ext cx="9076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/>
              </a:rPr>
              <a:t>dominio de</a:t>
            </a:r>
          </a:p>
          <a:p>
            <a:pPr algn="ctr"/>
            <a:r>
              <a:rPr lang="es-E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/>
              </a:rPr>
              <a:t>primer nivel</a:t>
            </a:r>
          </a:p>
        </p:txBody>
      </p:sp>
      <p:cxnSp>
        <p:nvCxnSpPr>
          <p:cNvPr id="20" name="Conector recto 19"/>
          <p:cNvCxnSpPr/>
          <p:nvPr/>
        </p:nvCxnSpPr>
        <p:spPr>
          <a:xfrm>
            <a:off x="5852759" y="3448673"/>
            <a:ext cx="0" cy="28094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7841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00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"/>
                            </p:stCondLst>
                            <p:childTnLst>
                              <p:par>
                                <p:cTn id="7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000"/>
                            </p:stCondLst>
                            <p:childTnLst>
                              <p:par>
                                <p:cTn id="7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 build="p"/>
      <p:bldP spid="9" grpId="0" animBg="1"/>
      <p:bldP spid="10" grpId="0"/>
      <p:bldP spid="11" grpId="0"/>
      <p:bldP spid="13" grpId="0"/>
      <p:bldP spid="16" grpId="0"/>
      <p:bldP spid="17" grpId="0"/>
      <p:bldP spid="19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ítulo 1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R" dirty="0"/>
              <a:t>Anatomía de una URL</a:t>
            </a:r>
          </a:p>
        </p:txBody>
      </p:sp>
      <p:sp>
        <p:nvSpPr>
          <p:cNvPr id="17" name="Marcador de contenido 1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R" dirty="0"/>
              <a:t>Subdominios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7671" y="2491730"/>
            <a:ext cx="506843" cy="314100"/>
          </a:xfrm>
          <a:prstGeom prst="rect">
            <a:avLst/>
          </a:prstGeom>
        </p:spPr>
      </p:pic>
      <p:cxnSp>
        <p:nvCxnSpPr>
          <p:cNvPr id="4" name="Conector recto 3"/>
          <p:cNvCxnSpPr/>
          <p:nvPr/>
        </p:nvCxnSpPr>
        <p:spPr>
          <a:xfrm>
            <a:off x="4471092" y="2819071"/>
            <a:ext cx="0" cy="342900"/>
          </a:xfrm>
          <a:prstGeom prst="line">
            <a:avLst/>
          </a:prstGeom>
          <a:ln>
            <a:solidFill>
              <a:srgbClr val="00B0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7671" y="3239998"/>
            <a:ext cx="506843" cy="314100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4750315" y="2563284"/>
            <a:ext cx="104881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/>
              </a:rPr>
              <a:t>directorio raíz</a:t>
            </a:r>
          </a:p>
        </p:txBody>
      </p:sp>
      <p:sp>
        <p:nvSpPr>
          <p:cNvPr id="7" name="Rectángulo 6"/>
          <p:cNvSpPr/>
          <p:nvPr/>
        </p:nvSpPr>
        <p:spPr>
          <a:xfrm>
            <a:off x="4254193" y="3554098"/>
            <a:ext cx="49244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venir Book"/>
              </a:rPr>
              <a:t>www</a:t>
            </a:r>
            <a:endParaRPr lang="es-ES" sz="1200" dirty="0">
              <a:solidFill>
                <a:schemeClr val="tx1">
                  <a:lumMod val="65000"/>
                  <a:lumOff val="35000"/>
                </a:schemeClr>
              </a:solidFill>
              <a:latin typeface="Avenir Book"/>
            </a:endParaRPr>
          </a:p>
        </p:txBody>
      </p:sp>
      <p:cxnSp>
        <p:nvCxnSpPr>
          <p:cNvPr id="8" name="Conector recto 7"/>
          <p:cNvCxnSpPr/>
          <p:nvPr/>
        </p:nvCxnSpPr>
        <p:spPr>
          <a:xfrm>
            <a:off x="3693795" y="3987493"/>
            <a:ext cx="1543050" cy="0"/>
          </a:xfrm>
          <a:prstGeom prst="line">
            <a:avLst/>
          </a:prstGeom>
          <a:ln>
            <a:solidFill>
              <a:srgbClr val="00B0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8"/>
          <p:cNvCxnSpPr/>
          <p:nvPr/>
        </p:nvCxnSpPr>
        <p:spPr>
          <a:xfrm>
            <a:off x="3693795" y="3987493"/>
            <a:ext cx="0" cy="342900"/>
          </a:xfrm>
          <a:prstGeom prst="line">
            <a:avLst/>
          </a:prstGeom>
          <a:ln>
            <a:solidFill>
              <a:srgbClr val="00B0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9"/>
          <p:cNvCxnSpPr/>
          <p:nvPr/>
        </p:nvCxnSpPr>
        <p:spPr>
          <a:xfrm>
            <a:off x="5236845" y="3988792"/>
            <a:ext cx="0" cy="342900"/>
          </a:xfrm>
          <a:prstGeom prst="line">
            <a:avLst/>
          </a:prstGeom>
          <a:ln>
            <a:solidFill>
              <a:srgbClr val="00B0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10"/>
          <p:cNvCxnSpPr/>
          <p:nvPr/>
        </p:nvCxnSpPr>
        <p:spPr>
          <a:xfrm>
            <a:off x="4465320" y="3987493"/>
            <a:ext cx="0" cy="342900"/>
          </a:xfrm>
          <a:prstGeom prst="line">
            <a:avLst/>
          </a:prstGeom>
          <a:ln>
            <a:solidFill>
              <a:srgbClr val="00B0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11"/>
          <p:cNvCxnSpPr/>
          <p:nvPr/>
        </p:nvCxnSpPr>
        <p:spPr>
          <a:xfrm>
            <a:off x="4465321" y="3840722"/>
            <a:ext cx="866" cy="146771"/>
          </a:xfrm>
          <a:prstGeom prst="line">
            <a:avLst/>
          </a:prstGeom>
          <a:ln>
            <a:solidFill>
              <a:srgbClr val="00B0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Imagen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0374" y="4412541"/>
            <a:ext cx="506843" cy="314100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1899" y="4408420"/>
            <a:ext cx="506843" cy="314100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5443" y="4405068"/>
            <a:ext cx="506843" cy="31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99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4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"/>
                            </p:stCondLst>
                            <p:childTnLst>
                              <p:par>
                                <p:cTn id="31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750"/>
                            </p:stCondLst>
                            <p:childTnLst>
                              <p:par>
                                <p:cTn id="3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250"/>
                            </p:stCondLst>
                            <p:childTnLst>
                              <p:par>
                                <p:cTn id="4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R" dirty="0"/>
              <a:t>Anatomía de una URL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R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2005" y="2734084"/>
            <a:ext cx="506843" cy="314100"/>
          </a:xfrm>
          <a:prstGeom prst="rect">
            <a:avLst/>
          </a:prstGeom>
        </p:spPr>
      </p:pic>
      <p:cxnSp>
        <p:nvCxnSpPr>
          <p:cNvPr id="5" name="Conector recto 4"/>
          <p:cNvCxnSpPr/>
          <p:nvPr/>
        </p:nvCxnSpPr>
        <p:spPr>
          <a:xfrm>
            <a:off x="3613902" y="3268341"/>
            <a:ext cx="779809" cy="2296"/>
          </a:xfrm>
          <a:prstGeom prst="line">
            <a:avLst/>
          </a:prstGeom>
          <a:ln>
            <a:solidFill>
              <a:srgbClr val="00B0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Conector recto 5"/>
          <p:cNvCxnSpPr/>
          <p:nvPr/>
        </p:nvCxnSpPr>
        <p:spPr>
          <a:xfrm>
            <a:off x="3621437" y="3264572"/>
            <a:ext cx="0" cy="342900"/>
          </a:xfrm>
          <a:prstGeom prst="line">
            <a:avLst/>
          </a:prstGeom>
          <a:ln>
            <a:solidFill>
              <a:srgbClr val="00B0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cto 6"/>
          <p:cNvCxnSpPr/>
          <p:nvPr/>
        </p:nvCxnSpPr>
        <p:spPr>
          <a:xfrm flipH="1">
            <a:off x="5156952" y="3263101"/>
            <a:ext cx="1690" cy="349439"/>
          </a:xfrm>
          <a:prstGeom prst="line">
            <a:avLst/>
          </a:prstGeom>
          <a:ln>
            <a:solidFill>
              <a:srgbClr val="00B0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cto 7"/>
          <p:cNvCxnSpPr/>
          <p:nvPr/>
        </p:nvCxnSpPr>
        <p:spPr>
          <a:xfrm>
            <a:off x="4385426" y="3268340"/>
            <a:ext cx="0" cy="342900"/>
          </a:xfrm>
          <a:prstGeom prst="line">
            <a:avLst/>
          </a:prstGeom>
          <a:ln>
            <a:solidFill>
              <a:srgbClr val="00B0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8"/>
          <p:cNvCxnSpPr/>
          <p:nvPr/>
        </p:nvCxnSpPr>
        <p:spPr>
          <a:xfrm>
            <a:off x="4385427" y="3121570"/>
            <a:ext cx="866" cy="146771"/>
          </a:xfrm>
          <a:prstGeom prst="line">
            <a:avLst/>
          </a:prstGeom>
          <a:ln>
            <a:solidFill>
              <a:srgbClr val="00B0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Imagen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0480" y="3693389"/>
            <a:ext cx="506843" cy="314100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2005" y="3689267"/>
            <a:ext cx="506843" cy="314100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5549" y="3685916"/>
            <a:ext cx="506843" cy="314100"/>
          </a:xfrm>
          <a:prstGeom prst="rect">
            <a:avLst/>
          </a:prstGeom>
        </p:spPr>
      </p:pic>
      <p:sp>
        <p:nvSpPr>
          <p:cNvPr id="13" name="Rectángulo 12"/>
          <p:cNvSpPr/>
          <p:nvPr/>
        </p:nvSpPr>
        <p:spPr>
          <a:xfrm>
            <a:off x="4664649" y="2805638"/>
            <a:ext cx="104881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/>
              </a:rPr>
              <a:t>directorio raíz</a:t>
            </a:r>
          </a:p>
        </p:txBody>
      </p:sp>
      <p:sp>
        <p:nvSpPr>
          <p:cNvPr id="14" name="Rectángulo 13"/>
          <p:cNvSpPr/>
          <p:nvPr/>
        </p:nvSpPr>
        <p:spPr>
          <a:xfrm>
            <a:off x="3378740" y="4026397"/>
            <a:ext cx="49244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venir Book"/>
              </a:rPr>
              <a:t>www</a:t>
            </a:r>
            <a:endParaRPr lang="es-ES" sz="1200" dirty="0">
              <a:solidFill>
                <a:schemeClr val="tx1">
                  <a:lumMod val="65000"/>
                  <a:lumOff val="35000"/>
                </a:schemeClr>
              </a:solidFill>
              <a:latin typeface="Avenir Book"/>
            </a:endParaRPr>
          </a:p>
        </p:txBody>
      </p:sp>
      <p:sp>
        <p:nvSpPr>
          <p:cNvPr id="15" name="Rectángulo 14"/>
          <p:cNvSpPr/>
          <p:nvPr/>
        </p:nvSpPr>
        <p:spPr>
          <a:xfrm>
            <a:off x="4143769" y="4026397"/>
            <a:ext cx="52450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/>
              </a:rPr>
              <a:t>2012</a:t>
            </a:r>
          </a:p>
        </p:txBody>
      </p:sp>
      <p:sp>
        <p:nvSpPr>
          <p:cNvPr id="16" name="Rectángulo 15"/>
          <p:cNvSpPr/>
          <p:nvPr/>
        </p:nvSpPr>
        <p:spPr>
          <a:xfrm>
            <a:off x="4932453" y="4026397"/>
            <a:ext cx="52450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/>
              </a:rPr>
              <a:t>2013</a:t>
            </a:r>
          </a:p>
        </p:txBody>
      </p:sp>
      <p:cxnSp>
        <p:nvCxnSpPr>
          <p:cNvPr id="17" name="Conector recto 16"/>
          <p:cNvCxnSpPr/>
          <p:nvPr/>
        </p:nvCxnSpPr>
        <p:spPr>
          <a:xfrm flipV="1">
            <a:off x="4383738" y="3266868"/>
            <a:ext cx="782440" cy="1473"/>
          </a:xfrm>
          <a:prstGeom prst="line">
            <a:avLst/>
          </a:prstGeom>
          <a:ln>
            <a:solidFill>
              <a:srgbClr val="00B0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2241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5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6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R" dirty="0"/>
              <a:t>Anatomía de una URL</a:t>
            </a:r>
          </a:p>
        </p:txBody>
      </p:sp>
      <p:sp>
        <p:nvSpPr>
          <p:cNvPr id="4" name="Rectángulo 3"/>
          <p:cNvSpPr/>
          <p:nvPr/>
        </p:nvSpPr>
        <p:spPr>
          <a:xfrm>
            <a:off x="2513561" y="2944812"/>
            <a:ext cx="4212372" cy="369332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r>
              <a:rPr lang="es-E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http://</a:t>
            </a:r>
            <a:r>
              <a:rPr lang="es-ES" dirty="0">
                <a:solidFill>
                  <a:srgbClr val="00CCFF"/>
                </a:solidFill>
              </a:rPr>
              <a:t>www</a:t>
            </a:r>
            <a:r>
              <a:rPr lang="es-E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.nombre_de_la_empresa.com/</a:t>
            </a:r>
          </a:p>
        </p:txBody>
      </p:sp>
      <p:sp>
        <p:nvSpPr>
          <p:cNvPr id="5" name="Rectángulo 4"/>
          <p:cNvSpPr/>
          <p:nvPr/>
        </p:nvSpPr>
        <p:spPr>
          <a:xfrm>
            <a:off x="2554145" y="3384203"/>
            <a:ext cx="4135556" cy="369332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r>
              <a:rPr lang="es-E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http://</a:t>
            </a:r>
            <a:r>
              <a:rPr lang="es-ES" dirty="0">
                <a:solidFill>
                  <a:srgbClr val="00CCFF"/>
                </a:solidFill>
              </a:rPr>
              <a:t>blog</a:t>
            </a:r>
            <a:r>
              <a:rPr lang="es-E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.nombre_de_la_empresa.com/</a:t>
            </a:r>
          </a:p>
        </p:txBody>
      </p:sp>
      <p:sp>
        <p:nvSpPr>
          <p:cNvPr id="6" name="Rectángulo 5"/>
          <p:cNvSpPr/>
          <p:nvPr/>
        </p:nvSpPr>
        <p:spPr>
          <a:xfrm>
            <a:off x="2372537" y="3807461"/>
            <a:ext cx="4450834" cy="369332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r>
              <a:rPr lang="es-E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http://</a:t>
            </a:r>
            <a:r>
              <a:rPr lang="es-ES" dirty="0">
                <a:solidFill>
                  <a:srgbClr val="00CCFF"/>
                </a:solidFill>
              </a:rPr>
              <a:t>soporte</a:t>
            </a:r>
            <a:r>
              <a:rPr lang="es-E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.nombre_de_la_empresa.com/</a:t>
            </a:r>
          </a:p>
        </p:txBody>
      </p:sp>
      <p:sp>
        <p:nvSpPr>
          <p:cNvPr id="11" name="Marcador de contenido 16"/>
          <p:cNvSpPr>
            <a:spLocks noGrp="1"/>
          </p:cNvSpPr>
          <p:nvPr>
            <p:ph idx="1"/>
          </p:nvPr>
        </p:nvSpPr>
        <p:spPr>
          <a:xfrm>
            <a:off x="1088685" y="2369049"/>
            <a:ext cx="7202456" cy="2587960"/>
          </a:xfrm>
        </p:spPr>
        <p:txBody>
          <a:bodyPr/>
          <a:lstStyle/>
          <a:p>
            <a:r>
              <a:rPr lang="es-CR" dirty="0"/>
              <a:t>Subdominios</a:t>
            </a:r>
          </a:p>
        </p:txBody>
      </p:sp>
    </p:spTree>
    <p:extLst>
      <p:ext uri="{BB962C8B-B14F-4D97-AF65-F5344CB8AC3E}">
        <p14:creationId xmlns:p14="http://schemas.microsoft.com/office/powerpoint/2010/main" val="4204054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R" dirty="0"/>
              <a:t>Anatomía de una URL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R" dirty="0"/>
              <a:t>Archivo por defecto</a:t>
            </a:r>
          </a:p>
          <a:p>
            <a:pPr marL="0" indent="0">
              <a:buNone/>
            </a:pPr>
            <a:endParaRPr lang="es-CR" dirty="0"/>
          </a:p>
        </p:txBody>
      </p:sp>
      <p:sp>
        <p:nvSpPr>
          <p:cNvPr id="4" name="Rectángulo 3"/>
          <p:cNvSpPr/>
          <p:nvPr/>
        </p:nvSpPr>
        <p:spPr>
          <a:xfrm>
            <a:off x="2840403" y="4072458"/>
            <a:ext cx="79887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/>
              </a:rPr>
              <a:t>Index.html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6950" y="3158057"/>
            <a:ext cx="615938" cy="818438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2210" y="3158057"/>
            <a:ext cx="615938" cy="81843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7470" y="3158057"/>
            <a:ext cx="615938" cy="818438"/>
          </a:xfrm>
          <a:prstGeom prst="rect">
            <a:avLst/>
          </a:prstGeom>
        </p:spPr>
      </p:pic>
      <p:sp>
        <p:nvSpPr>
          <p:cNvPr id="8" name="Rectángulo 7"/>
          <p:cNvSpPr/>
          <p:nvPr/>
        </p:nvSpPr>
        <p:spPr>
          <a:xfrm>
            <a:off x="4143096" y="4072458"/>
            <a:ext cx="79085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venir Book"/>
              </a:rPr>
              <a:t>Index.php</a:t>
            </a:r>
            <a:endParaRPr lang="es-ES" sz="1200" dirty="0">
              <a:solidFill>
                <a:schemeClr val="tx1">
                  <a:lumMod val="65000"/>
                  <a:lumOff val="35000"/>
                </a:schemeClr>
              </a:solidFill>
              <a:latin typeface="Avenir Book"/>
            </a:endParaRPr>
          </a:p>
        </p:txBody>
      </p:sp>
      <p:sp>
        <p:nvSpPr>
          <p:cNvPr id="9" name="Rectángulo 8"/>
          <p:cNvSpPr/>
          <p:nvPr/>
        </p:nvSpPr>
        <p:spPr>
          <a:xfrm>
            <a:off x="5432564" y="4072458"/>
            <a:ext cx="77482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/>
              </a:rPr>
              <a:t>Index.asp</a:t>
            </a:r>
          </a:p>
        </p:txBody>
      </p:sp>
    </p:spTree>
    <p:extLst>
      <p:ext uri="{BB962C8B-B14F-4D97-AF65-F5344CB8AC3E}">
        <p14:creationId xmlns:p14="http://schemas.microsoft.com/office/powerpoint/2010/main" val="1743878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  <p:bldP spid="9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R" dirty="0"/>
              <a:t>Anatomía de una URL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R" dirty="0"/>
          </a:p>
        </p:txBody>
      </p:sp>
      <p:sp>
        <p:nvSpPr>
          <p:cNvPr id="4" name="Rectángulo 3"/>
          <p:cNvSpPr/>
          <p:nvPr/>
        </p:nvSpPr>
        <p:spPr>
          <a:xfrm>
            <a:off x="2261701" y="3156655"/>
            <a:ext cx="4949368" cy="461665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r>
              <a:rPr lang="es-E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/>
              </a:rPr>
              <a:t>http://lema.rae.es/drae/?val=internet</a:t>
            </a:r>
            <a:endParaRPr lang="es-ES" sz="4500" dirty="0">
              <a:solidFill>
                <a:schemeClr val="tx1">
                  <a:lumMod val="65000"/>
                  <a:lumOff val="35000"/>
                </a:schemeClr>
              </a:solidFill>
              <a:latin typeface="Avenir Book"/>
            </a:endParaRPr>
          </a:p>
        </p:txBody>
      </p:sp>
    </p:spTree>
    <p:extLst>
      <p:ext uri="{BB962C8B-B14F-4D97-AF65-F5344CB8AC3E}">
        <p14:creationId xmlns:p14="http://schemas.microsoft.com/office/powerpoint/2010/main" val="253601199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R" dirty="0"/>
              <a:t>Anatomía de una URL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R" dirty="0"/>
          </a:p>
        </p:txBody>
      </p:sp>
      <p:sp>
        <p:nvSpPr>
          <p:cNvPr id="5" name="Rectángulo 4"/>
          <p:cNvSpPr/>
          <p:nvPr/>
        </p:nvSpPr>
        <p:spPr>
          <a:xfrm>
            <a:off x="2261702" y="3224448"/>
            <a:ext cx="4949368" cy="461665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r>
              <a:rPr lang="es-E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/>
              </a:rPr>
              <a:t>http://</a:t>
            </a:r>
            <a:r>
              <a:rPr lang="es-ES" sz="2400" dirty="0">
                <a:solidFill>
                  <a:srgbClr val="00CCFF"/>
                </a:solidFill>
                <a:latin typeface="Avenir Book"/>
              </a:rPr>
              <a:t>lema</a:t>
            </a:r>
            <a:r>
              <a:rPr lang="es-E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/>
              </a:rPr>
              <a:t>.rae.es/drae/?val=internet</a:t>
            </a:r>
            <a:endParaRPr lang="es-ES" sz="4500" dirty="0">
              <a:solidFill>
                <a:schemeClr val="tx1">
                  <a:lumMod val="65000"/>
                  <a:lumOff val="35000"/>
                </a:schemeClr>
              </a:solidFill>
              <a:latin typeface="Avenir Book"/>
            </a:endParaRPr>
          </a:p>
        </p:txBody>
      </p:sp>
    </p:spTree>
    <p:extLst>
      <p:ext uri="{BB962C8B-B14F-4D97-AF65-F5344CB8AC3E}">
        <p14:creationId xmlns:p14="http://schemas.microsoft.com/office/powerpoint/2010/main" val="32880319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0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91541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R" dirty="0"/>
              <a:t>Anatomía de una URL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R" dirty="0"/>
          </a:p>
        </p:txBody>
      </p:sp>
      <p:sp>
        <p:nvSpPr>
          <p:cNvPr id="5" name="Rectángulo 4"/>
          <p:cNvSpPr/>
          <p:nvPr/>
        </p:nvSpPr>
        <p:spPr>
          <a:xfrm>
            <a:off x="2361454" y="3331222"/>
            <a:ext cx="4949368" cy="461665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r>
              <a:rPr lang="es-E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/>
              </a:rPr>
              <a:t>http://lema.rae.es/</a:t>
            </a:r>
            <a:r>
              <a:rPr lang="es-ES" sz="2400" dirty="0">
                <a:solidFill>
                  <a:srgbClr val="00CCFF"/>
                </a:solidFill>
                <a:latin typeface="Avenir Book"/>
              </a:rPr>
              <a:t>drae</a:t>
            </a:r>
            <a:r>
              <a:rPr lang="es-E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/>
              </a:rPr>
              <a:t>/?val=internet</a:t>
            </a:r>
            <a:endParaRPr lang="es-ES" sz="4500" dirty="0">
              <a:solidFill>
                <a:schemeClr val="tx1">
                  <a:lumMod val="65000"/>
                  <a:lumOff val="35000"/>
                </a:schemeClr>
              </a:solidFill>
              <a:latin typeface="Avenir Book"/>
            </a:endParaRPr>
          </a:p>
        </p:txBody>
      </p:sp>
    </p:spTree>
    <p:extLst>
      <p:ext uri="{BB962C8B-B14F-4D97-AF65-F5344CB8AC3E}">
        <p14:creationId xmlns:p14="http://schemas.microsoft.com/office/powerpoint/2010/main" val="74361556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R" dirty="0"/>
              <a:t>Anatomía de una URL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R" dirty="0"/>
          </a:p>
        </p:txBody>
      </p:sp>
      <p:sp>
        <p:nvSpPr>
          <p:cNvPr id="5" name="Rectángulo 4"/>
          <p:cNvSpPr/>
          <p:nvPr/>
        </p:nvSpPr>
        <p:spPr>
          <a:xfrm>
            <a:off x="2157248" y="3356160"/>
            <a:ext cx="4949368" cy="461665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r>
              <a:rPr lang="es-E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/>
              </a:rPr>
              <a:t>http://lema.rae.es/drae/</a:t>
            </a:r>
            <a:r>
              <a:rPr lang="es-ES" sz="2400" dirty="0">
                <a:solidFill>
                  <a:srgbClr val="00CCFF"/>
                </a:solidFill>
                <a:latin typeface="Avenir Book"/>
              </a:rPr>
              <a:t>?</a:t>
            </a:r>
            <a:r>
              <a:rPr lang="es-E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/>
              </a:rPr>
              <a:t>val=internet</a:t>
            </a:r>
            <a:endParaRPr lang="es-ES" sz="4500" dirty="0">
              <a:solidFill>
                <a:schemeClr val="tx1">
                  <a:lumMod val="65000"/>
                  <a:lumOff val="35000"/>
                </a:schemeClr>
              </a:solidFill>
              <a:latin typeface="Avenir Book"/>
            </a:endParaRPr>
          </a:p>
        </p:txBody>
      </p:sp>
    </p:spTree>
    <p:extLst>
      <p:ext uri="{BB962C8B-B14F-4D97-AF65-F5344CB8AC3E}">
        <p14:creationId xmlns:p14="http://schemas.microsoft.com/office/powerpoint/2010/main" val="150497532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R" dirty="0"/>
              <a:t>Anatomía de una URL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R" dirty="0"/>
          </a:p>
        </p:txBody>
      </p:sp>
      <p:sp>
        <p:nvSpPr>
          <p:cNvPr id="5" name="Rectángulo 4"/>
          <p:cNvSpPr/>
          <p:nvPr/>
        </p:nvSpPr>
        <p:spPr>
          <a:xfrm>
            <a:off x="2062196" y="3349926"/>
            <a:ext cx="4949368" cy="461665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r>
              <a:rPr lang="es-E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/>
              </a:rPr>
              <a:t>http://lema.rae.es/drae/?</a:t>
            </a:r>
            <a:r>
              <a:rPr lang="es-ES" sz="2400" dirty="0">
                <a:solidFill>
                  <a:srgbClr val="00CCFF"/>
                </a:solidFill>
                <a:latin typeface="Avenir Book"/>
              </a:rPr>
              <a:t>val=internet</a:t>
            </a:r>
            <a:endParaRPr lang="es-ES" sz="4500" dirty="0">
              <a:solidFill>
                <a:srgbClr val="00CCFF"/>
              </a:solidFill>
              <a:latin typeface="Avenir Book"/>
            </a:endParaRPr>
          </a:p>
        </p:txBody>
      </p:sp>
    </p:spTree>
    <p:extLst>
      <p:ext uri="{BB962C8B-B14F-4D97-AF65-F5344CB8AC3E}">
        <p14:creationId xmlns:p14="http://schemas.microsoft.com/office/powerpoint/2010/main" val="209145488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R" dirty="0"/>
              <a:t>Anatomía de una URL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R" dirty="0"/>
          </a:p>
        </p:txBody>
      </p:sp>
      <p:grpSp>
        <p:nvGrpSpPr>
          <p:cNvPr id="6" name="Grupo 5"/>
          <p:cNvGrpSpPr/>
          <p:nvPr/>
        </p:nvGrpSpPr>
        <p:grpSpPr>
          <a:xfrm>
            <a:off x="2540536" y="2788141"/>
            <a:ext cx="4634044" cy="2065392"/>
            <a:chOff x="1816277" y="1352550"/>
            <a:chExt cx="6178724" cy="2753855"/>
          </a:xfrm>
        </p:grpSpPr>
        <p:sp>
          <p:nvSpPr>
            <p:cNvPr id="7" name="Rectángulo 6"/>
            <p:cNvSpPr/>
            <p:nvPr/>
          </p:nvSpPr>
          <p:spPr>
            <a:xfrm>
              <a:off x="1816277" y="1428750"/>
              <a:ext cx="6102524" cy="2677655"/>
            </a:xfrm>
            <a:prstGeom prst="rect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wrap="none">
              <a:spAutoFit/>
            </a:bodyPr>
            <a:lstStyle/>
            <a:p>
              <a:r>
                <a:rPr lang="es-ES" sz="12450" dirty="0">
                  <a:solidFill>
                    <a:schemeClr val="bg1">
                      <a:lumMod val="95000"/>
                    </a:schemeClr>
                  </a:solidFill>
                  <a:latin typeface="Avenir Book"/>
                </a:rPr>
                <a:t>http://</a:t>
              </a:r>
              <a:endParaRPr lang="es-ES" sz="37200" dirty="0">
                <a:solidFill>
                  <a:schemeClr val="bg1">
                    <a:lumMod val="95000"/>
                  </a:schemeClr>
                </a:solidFill>
                <a:latin typeface="Avenir Book"/>
              </a:endParaRPr>
            </a:p>
          </p:txBody>
        </p:sp>
        <p:sp>
          <p:nvSpPr>
            <p:cNvPr id="8" name="Rectángulo 7"/>
            <p:cNvSpPr/>
            <p:nvPr/>
          </p:nvSpPr>
          <p:spPr>
            <a:xfrm>
              <a:off x="1892477" y="1352550"/>
              <a:ext cx="6102524" cy="2677655"/>
            </a:xfrm>
            <a:prstGeom prst="rect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wrap="none">
              <a:spAutoFit/>
            </a:bodyPr>
            <a:lstStyle/>
            <a:p>
              <a:r>
                <a:rPr lang="es-ES" sz="124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venir Book"/>
                </a:rPr>
                <a:t>http://</a:t>
              </a:r>
              <a:endParaRPr lang="es-ES" sz="37200" dirty="0">
                <a:solidFill>
                  <a:srgbClr val="00CCFF"/>
                </a:solidFill>
                <a:latin typeface="Avenir Book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4596294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CR" dirty="0"/>
              <a:t>Cómo funcionan los navegadores</a:t>
            </a:r>
          </a:p>
        </p:txBody>
      </p:sp>
      <p:sp>
        <p:nvSpPr>
          <p:cNvPr id="2" name="Subtítulo 1">
            <a:extLst>
              <a:ext uri="{FF2B5EF4-FFF2-40B4-BE49-F238E27FC236}">
                <a16:creationId xmlns:a16="http://schemas.microsoft.com/office/drawing/2014/main" id="{75FF3A62-DA56-455D-ACAC-442A8EF1D4F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313646858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Cómo funcionan los navegadores</a:t>
            </a:r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44054" y="2297430"/>
            <a:ext cx="5870231" cy="313597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5881103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Cómo funcionan los navegadores 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CR" dirty="0"/>
              <a:t>Componentes comunes </a:t>
            </a:r>
          </a:p>
          <a:p>
            <a:pPr lvl="1"/>
            <a:r>
              <a:rPr lang="es-ES" dirty="0"/>
              <a:t>Interfaz de usuario → Marco, barra de dirección y otros elementos. </a:t>
            </a:r>
          </a:p>
          <a:p>
            <a:pPr lvl="1"/>
            <a:r>
              <a:rPr lang="es-ES" dirty="0"/>
              <a:t>Motor interno → Gestiona las comunicaciones. </a:t>
            </a:r>
          </a:p>
          <a:p>
            <a:pPr lvl="1"/>
            <a:r>
              <a:rPr lang="es-ES" dirty="0"/>
              <a:t>Motor de renderizado → Interpreta código HTML y CSS mostrándolo en pantalla. </a:t>
            </a:r>
          </a:p>
          <a:p>
            <a:pPr lvl="1"/>
            <a:r>
              <a:rPr lang="es-ES" dirty="0"/>
              <a:t>Comunicaciones → Incorporan HTTP y otros protocolos. </a:t>
            </a:r>
          </a:p>
          <a:p>
            <a:pPr lvl="1"/>
            <a:r>
              <a:rPr lang="es-ES" dirty="0"/>
              <a:t>Almacenamiento de datos → Almacenamiento interno y gestión de sesiones. </a:t>
            </a:r>
          </a:p>
          <a:p>
            <a:pPr lvl="1"/>
            <a:r>
              <a:rPr lang="es-ES" dirty="0"/>
              <a:t>Intérprete JavaScript → Se encarga de ejecutar de forma interna cualquier script. </a:t>
            </a:r>
          </a:p>
          <a:p>
            <a:endParaRPr lang="es-CR" dirty="0"/>
          </a:p>
        </p:txBody>
      </p:sp>
    </p:spTree>
    <p:extLst>
      <p:ext uri="{BB962C8B-B14F-4D97-AF65-F5344CB8AC3E}">
        <p14:creationId xmlns:p14="http://schemas.microsoft.com/office/powerpoint/2010/main" val="297311391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Cómo funcionan los navegadores 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R" dirty="0"/>
              <a:t>Motores de renderizado </a:t>
            </a:r>
          </a:p>
          <a:p>
            <a:endParaRPr lang="es-CR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7818" y="2820468"/>
            <a:ext cx="6405240" cy="239905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77017772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CR" dirty="0"/>
              <a:t>Estándares web y W3C </a:t>
            </a:r>
          </a:p>
        </p:txBody>
      </p:sp>
      <p:sp>
        <p:nvSpPr>
          <p:cNvPr id="2" name="Subtítulo 1">
            <a:extLst>
              <a:ext uri="{FF2B5EF4-FFF2-40B4-BE49-F238E27FC236}">
                <a16:creationId xmlns:a16="http://schemas.microsoft.com/office/drawing/2014/main" id="{07AAC185-4A00-427F-A77B-D7DE6C74149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98217181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CR" dirty="0"/>
              <a:t>Estándares web y W3C </a:t>
            </a:r>
          </a:p>
          <a:p>
            <a:r>
              <a:rPr lang="es-ES" dirty="0"/>
              <a:t>Las guerras de los navegadores </a:t>
            </a:r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CR" dirty="0"/>
          </a:p>
          <a:p>
            <a:r>
              <a:rPr lang="es-ES" dirty="0"/>
              <a:t>En la segunda mitad de los años 90, Netscape e Internet Explorer protagonizaron una carrera por el control de la navegación web. </a:t>
            </a:r>
          </a:p>
          <a:p>
            <a:endParaRPr lang="es-CR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Estándares web y W3C 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8964" y="2541857"/>
            <a:ext cx="4306067" cy="12406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2510390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R" dirty="0"/>
              <a:t>Cómo funciona la web 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R" dirty="0"/>
          </a:p>
          <a:p>
            <a:r>
              <a:rPr lang="es-CR" dirty="0"/>
              <a:t>Internet </a:t>
            </a:r>
          </a:p>
          <a:p>
            <a:pPr lvl="1"/>
            <a:r>
              <a:rPr lang="es-ES" i="1" dirty="0"/>
              <a:t>“Sistema descentralizado de redes de ordenadores conectadas entre sí, distribuidas a nivel mundial, que ofrece servicios de comunicación de datos. “</a:t>
            </a:r>
            <a:endParaRPr lang="es-CR" dirty="0"/>
          </a:p>
        </p:txBody>
      </p:sp>
    </p:spTree>
    <p:extLst>
      <p:ext uri="{BB962C8B-B14F-4D97-AF65-F5344CB8AC3E}">
        <p14:creationId xmlns:p14="http://schemas.microsoft.com/office/powerpoint/2010/main" val="409306473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dirty="0"/>
              <a:t>Las guerras de los navegadores </a:t>
            </a:r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CR" dirty="0"/>
          </a:p>
          <a:p>
            <a:r>
              <a:rPr lang="es-ES" dirty="0"/>
              <a:t>Un navegador web debía obedecer los estándares impuestos por los comités de estandarización. Sin embargo, la competencia requería que los navegadores innovaran extendiendo los estándares sin esperar aprobación de un comité. </a:t>
            </a:r>
          </a:p>
          <a:p>
            <a:endParaRPr lang="es-CR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Estándares web y W3C 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3621" y="1923041"/>
            <a:ext cx="1604291" cy="13957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5743" y="1923041"/>
            <a:ext cx="2069870" cy="161333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84127697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dirty="0"/>
              <a:t>La guerra de los navegadores</a:t>
            </a:r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CR" dirty="0"/>
          </a:p>
          <a:p>
            <a:r>
              <a:rPr lang="es-ES" dirty="0"/>
              <a:t>La política empresarial de Microsoft terminó por estrangular económicamente a Netscape, que tuvo que abandonar en 1998. Ese mismo año liberaron el código y lo rebautizaron como proyecto Mozilla. </a:t>
            </a: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Estándares web y W3C 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6048" y="1976597"/>
            <a:ext cx="3771900" cy="127008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77738601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CR" dirty="0"/>
              <a:t>Web </a:t>
            </a:r>
            <a:r>
              <a:rPr lang="es-CR" dirty="0" err="1"/>
              <a:t>Standards</a:t>
            </a:r>
            <a:r>
              <a:rPr lang="es-CR" dirty="0"/>
              <a:t> Project</a:t>
            </a:r>
          </a:p>
          <a:p>
            <a:endParaRPr lang="es-CR" dirty="0"/>
          </a:p>
          <a:p>
            <a:endParaRPr lang="es-CR" dirty="0"/>
          </a:p>
          <a:p>
            <a:endParaRPr lang="es-CR" dirty="0"/>
          </a:p>
          <a:p>
            <a:endParaRPr lang="es-CR" dirty="0"/>
          </a:p>
          <a:p>
            <a:endParaRPr lang="es-CR" dirty="0"/>
          </a:p>
          <a:p>
            <a:endParaRPr lang="es-CR" dirty="0"/>
          </a:p>
          <a:p>
            <a:r>
              <a:rPr lang="es-ES" dirty="0"/>
              <a:t>El Proyecto de Estándares Web promueve el uso de estándares para reducir el coste y la complejidad del desarrollo, así como para incrementar la accesibilidad y viabilidad de cualquier documento publicado en la Web. </a:t>
            </a:r>
            <a:r>
              <a:rPr lang="es-CR" dirty="0"/>
              <a:t> </a:t>
            </a:r>
          </a:p>
          <a:p>
            <a:endParaRPr lang="es-CR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Estándares web y W3C 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2457" y="2225203"/>
            <a:ext cx="2459082" cy="139043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02583037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CR" dirty="0"/>
              <a:t>W3C </a:t>
            </a:r>
          </a:p>
          <a:p>
            <a:endParaRPr lang="es-CR" dirty="0"/>
          </a:p>
          <a:p>
            <a:endParaRPr lang="es-CR" dirty="0"/>
          </a:p>
          <a:p>
            <a:endParaRPr lang="es-CR" dirty="0"/>
          </a:p>
          <a:p>
            <a:endParaRPr lang="es-CR" dirty="0"/>
          </a:p>
          <a:p>
            <a:endParaRPr lang="es-CR" dirty="0"/>
          </a:p>
          <a:p>
            <a:r>
              <a:rPr lang="es-ES" dirty="0"/>
              <a:t>El Consorcio </a:t>
            </a:r>
            <a:r>
              <a:rPr lang="es-ES" dirty="0" err="1"/>
              <a:t>World</a:t>
            </a:r>
            <a:r>
              <a:rPr lang="es-ES" dirty="0"/>
              <a:t> Wide Web (W3C) es una comunidad internacional donde las organizaciones miembro trabajan conjuntamente para desarrollar estándares Web. </a:t>
            </a:r>
            <a:endParaRPr lang="es-CR" dirty="0"/>
          </a:p>
          <a:p>
            <a:endParaRPr lang="es-CR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Estándares web y W3C 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0530" y="1998092"/>
            <a:ext cx="4138765" cy="124794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2608912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CR" dirty="0"/>
              <a:t>Navegadores actuales</a:t>
            </a:r>
          </a:p>
          <a:p>
            <a:endParaRPr lang="es-CR" dirty="0"/>
          </a:p>
          <a:p>
            <a:endParaRPr lang="es-CR" dirty="0"/>
          </a:p>
          <a:p>
            <a:endParaRPr lang="es-CR" dirty="0"/>
          </a:p>
          <a:p>
            <a:endParaRPr lang="es-CR" dirty="0"/>
          </a:p>
          <a:p>
            <a:endParaRPr lang="es-ES" dirty="0"/>
          </a:p>
          <a:p>
            <a:r>
              <a:rPr lang="es-ES" dirty="0"/>
              <a:t>La entrada en escena de Firefox en 2004, como proyecto de código libre coordinado por la Corporación y Fundación Mozilla, marca el inicio de una nueva era. </a:t>
            </a:r>
            <a:r>
              <a:rPr lang="es-CR" dirty="0"/>
              <a:t> </a:t>
            </a:r>
          </a:p>
          <a:p>
            <a:endParaRPr lang="es-CR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Estándares web y W3C 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8258" y="2085131"/>
            <a:ext cx="1508760" cy="117348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95629704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CR" dirty="0"/>
              <a:t>Navegadores actuales</a:t>
            </a:r>
          </a:p>
          <a:p>
            <a:endParaRPr lang="es-CR" dirty="0"/>
          </a:p>
          <a:p>
            <a:endParaRPr lang="es-CR" dirty="0"/>
          </a:p>
          <a:p>
            <a:endParaRPr lang="es-CR" dirty="0"/>
          </a:p>
          <a:p>
            <a:endParaRPr lang="es-CR" dirty="0"/>
          </a:p>
          <a:p>
            <a:endParaRPr lang="es-CR" dirty="0"/>
          </a:p>
          <a:p>
            <a:r>
              <a:rPr lang="es-ES" dirty="0"/>
              <a:t>Los navegadores actuales poseen un serio compromiso con los estándares web. </a:t>
            </a:r>
          </a:p>
          <a:p>
            <a:r>
              <a:rPr lang="es-ES" dirty="0"/>
              <a:t>Sin embargo, siguen existiendo diferentes interpretaciones que implican diferentes comportamientos frente a una misma especificación. </a:t>
            </a:r>
            <a:r>
              <a:rPr lang="es-CR" dirty="0"/>
              <a:t> </a:t>
            </a: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Estándares web y W3C 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3460" y="2031792"/>
            <a:ext cx="5897075" cy="139139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88841473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http://fotos.eluniversal.com.mx/web_img/fotogaleria/internet-explorer-meme-211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91426" y="1211263"/>
            <a:ext cx="5761147" cy="495458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Navegadores actuales</a:t>
            </a:r>
          </a:p>
        </p:txBody>
      </p:sp>
    </p:spTree>
    <p:extLst>
      <p:ext uri="{BB962C8B-B14F-4D97-AF65-F5344CB8AC3E}">
        <p14:creationId xmlns:p14="http://schemas.microsoft.com/office/powerpoint/2010/main" val="15024838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://nuevoydivertido.com/wp-content/uploads/2013/08/que-es-lo-que-somos-navegadores-queremos-internet-mas-rapido-explorer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723077" y="1149716"/>
            <a:ext cx="3697845" cy="546704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Navegadores actuales</a:t>
            </a:r>
          </a:p>
        </p:txBody>
      </p:sp>
    </p:spTree>
    <p:extLst>
      <p:ext uri="{BB962C8B-B14F-4D97-AF65-F5344CB8AC3E}">
        <p14:creationId xmlns:p14="http://schemas.microsoft.com/office/powerpoint/2010/main" val="418918284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Estándares web y W3C 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R" dirty="0"/>
              <a:t>W3C </a:t>
            </a:r>
          </a:p>
          <a:p>
            <a:endParaRPr lang="es-CR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7678" y="2833796"/>
            <a:ext cx="4447854" cy="145945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99683704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CR" dirty="0"/>
              <a:t>Servidores web</a:t>
            </a:r>
          </a:p>
        </p:txBody>
      </p:sp>
      <p:sp>
        <p:nvSpPr>
          <p:cNvPr id="2" name="Subtítulo 1">
            <a:extLst>
              <a:ext uri="{FF2B5EF4-FFF2-40B4-BE49-F238E27FC236}">
                <a16:creationId xmlns:a16="http://schemas.microsoft.com/office/drawing/2014/main" id="{E1D01C94-F65C-42F9-8E5F-095F00BB3B4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15452922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R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17068"/>
            <a:ext cx="9143997" cy="5740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45564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Servidores web 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R" dirty="0"/>
              <a:t>Servidores compartidos </a:t>
            </a:r>
          </a:p>
          <a:p>
            <a:endParaRPr lang="es-CR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3352" y="2098997"/>
            <a:ext cx="6057296" cy="339595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66800961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Servidores web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R" dirty="0"/>
              <a:t>Servidores compartidos </a:t>
            </a:r>
          </a:p>
          <a:p>
            <a:endParaRPr lang="es-CR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1093" y="2220805"/>
            <a:ext cx="7204257" cy="329337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58598113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Servidores web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R"/>
              <a:t>Paradigma AMP </a:t>
            </a:r>
          </a:p>
          <a:p>
            <a:endParaRPr lang="es-CR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1884" y="2298735"/>
            <a:ext cx="3639257" cy="306609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26" name="Picture 2" descr="http://www.webindiasolutions.com/blog/wp-content/uploads/2015/01/what-is-perl-programming11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4636" y="2878376"/>
            <a:ext cx="1264943" cy="64132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1030" name="Picture 6" descr="https://upload.wikimedia.org/wikipedia/en/thumb/6/62/MySQL.svg/1280px-MySQL.sv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4111" y="2707550"/>
            <a:ext cx="1570319" cy="8121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1032" name="Picture 8" descr="http://www.paginaswebmundial.com/wp-content/uploads/2015/08/python-logo-master-curso-tutorial-completo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4637" y="3742786"/>
            <a:ext cx="1132022" cy="45328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1034" name="Picture 10" descr="http://blog.pcadvance.es/wp-content/uploads/2012/09/OSI-logo-300x352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1142" y="3855327"/>
            <a:ext cx="685816" cy="80469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1038" name="Picture 14" descr="PHP y POO [&amp;quot;Programación Orientada a Objetos&amp;quot;] + [Ejemplos]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4636" y="4377246"/>
            <a:ext cx="1226560" cy="65007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1040" name="Picture 16" descr="http://i1-news.softpedia-static.com/images/news2/Apache-Patches-Denial-of-Service-Flaw-in-HTTP-Server-2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2628" y="3774070"/>
            <a:ext cx="997702" cy="84400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56695443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Servidores web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R" dirty="0"/>
              <a:t>Otros modelos </a:t>
            </a:r>
          </a:p>
          <a:p>
            <a:endParaRPr lang="es-CR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5732" y="2819119"/>
            <a:ext cx="5498439" cy="201464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24809696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Servidores web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R" dirty="0"/>
              <a:t>Otros modelos </a:t>
            </a:r>
          </a:p>
          <a:p>
            <a:endParaRPr lang="es-CR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7277" y="2769242"/>
            <a:ext cx="4818331" cy="197212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95998633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br>
              <a:rPr lang="es-CR" dirty="0"/>
            </a:br>
            <a:r>
              <a:rPr lang="es-CR" dirty="0"/>
              <a:t>Diseño front end </a:t>
            </a:r>
          </a:p>
        </p:txBody>
      </p:sp>
      <p:sp>
        <p:nvSpPr>
          <p:cNvPr id="2" name="Subtítulo 1">
            <a:extLst>
              <a:ext uri="{FF2B5EF4-FFF2-40B4-BE49-F238E27FC236}">
                <a16:creationId xmlns:a16="http://schemas.microsoft.com/office/drawing/2014/main" id="{09522329-7CBB-491B-B9D0-C339859189F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178365006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Diseño Front-</a:t>
            </a:r>
            <a:r>
              <a:rPr lang="es-CR" dirty="0" err="1"/>
              <a:t>End</a:t>
            </a:r>
            <a:r>
              <a:rPr lang="es-CR" dirty="0"/>
              <a:t> </a:t>
            </a:r>
          </a:p>
        </p:txBody>
      </p:sp>
      <p:sp>
        <p:nvSpPr>
          <p:cNvPr id="5" name="Marcador de contenido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R" dirty="0"/>
              <a:t>Lado del cliente </a:t>
            </a:r>
          </a:p>
          <a:p>
            <a:endParaRPr lang="es-CR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8471" y="2360861"/>
            <a:ext cx="6407054" cy="265591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83438146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Diseño Front-</a:t>
            </a:r>
            <a:r>
              <a:rPr lang="es-CR" dirty="0" err="1"/>
              <a:t>End</a:t>
            </a:r>
            <a:r>
              <a:rPr lang="es-CR" dirty="0"/>
              <a:t> 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R" dirty="0"/>
              <a:t>Lado del cliente </a:t>
            </a:r>
          </a:p>
          <a:p>
            <a:endParaRPr lang="es-CR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5847" y="2360925"/>
            <a:ext cx="7008130" cy="265578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34396162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Diseño Front-</a:t>
            </a:r>
            <a:r>
              <a:rPr lang="es-CR" dirty="0" err="1"/>
              <a:t>End</a:t>
            </a:r>
            <a:r>
              <a:rPr lang="es-CR" dirty="0"/>
              <a:t> 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R" dirty="0"/>
              <a:t>Perfiles Front-</a:t>
            </a:r>
            <a:r>
              <a:rPr lang="es-CR" dirty="0" err="1"/>
              <a:t>End</a:t>
            </a:r>
            <a:endParaRPr lang="es-CR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4117" y="1954530"/>
            <a:ext cx="5761158" cy="364495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9819055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R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16622"/>
            <a:ext cx="9144000" cy="5741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8056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R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138605"/>
            <a:ext cx="9144000" cy="5143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839057"/>
      </p:ext>
    </p:extLst>
  </p:cSld>
  <p:clrMapOvr>
    <a:masterClrMapping/>
  </p:clrMapOvr>
</p:sld>
</file>

<file path=ppt/theme/theme1.xml><?xml version="1.0" encoding="utf-8"?>
<a:theme xmlns:a="http://schemas.openxmlformats.org/drawingml/2006/main" name="HDOfficeLightV0">
  <a:themeElements>
    <a:clrScheme name="Azul cálido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Blank">
  <a:themeElements>
    <a:clrScheme name="Office">
      <a:dk1>
        <a:sysClr val="windowText" lastClr="000000"/>
      </a:dk1>
      <a:lt1>
        <a:sysClr val="window" lastClr="FFFFFF"/>
      </a:lt1>
      <a:dk2>
        <a:srgbClr val="6E747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85296"/>
      </a:hlink>
      <a:folHlink>
        <a:srgbClr val="993366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Storyboard Layout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198</TotalTime>
  <Words>1073</Words>
  <Application>Microsoft Office PowerPoint</Application>
  <PresentationFormat>Presentación en pantalla (4:3)</PresentationFormat>
  <Paragraphs>214</Paragraphs>
  <Slides>78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4</vt:i4>
      </vt:variant>
      <vt:variant>
        <vt:lpstr>Títulos de diapositiva</vt:lpstr>
      </vt:variant>
      <vt:variant>
        <vt:i4>78</vt:i4>
      </vt:variant>
    </vt:vector>
  </HeadingPairs>
  <TitlesOfParts>
    <vt:vector size="87" baseType="lpstr">
      <vt:lpstr>Arial</vt:lpstr>
      <vt:lpstr>Avenir Book</vt:lpstr>
      <vt:lpstr>Calibri</vt:lpstr>
      <vt:lpstr>Calibri Light</vt:lpstr>
      <vt:lpstr>Wingdings 2</vt:lpstr>
      <vt:lpstr>HDOfficeLightV0</vt:lpstr>
      <vt:lpstr>1_HDOfficeLightV0</vt:lpstr>
      <vt:lpstr>Blank</vt:lpstr>
      <vt:lpstr>Storyboard Layouts</vt:lpstr>
      <vt:lpstr>Presentación de PowerPoint</vt:lpstr>
      <vt:lpstr>Introducción a la Web y Servidores Web</vt:lpstr>
      <vt:lpstr>Agenda</vt:lpstr>
      <vt:lpstr>Presentación</vt:lpstr>
      <vt:lpstr>Presentación de PowerPoint</vt:lpstr>
      <vt:lpstr>Cómo funciona la web </vt:lpstr>
      <vt:lpstr>Presentación de PowerPoint</vt:lpstr>
      <vt:lpstr>Presentación de PowerPoint</vt:lpstr>
      <vt:lpstr>Presentación de PowerPoint</vt:lpstr>
      <vt:lpstr>Cómo funciona la web</vt:lpstr>
      <vt:lpstr>Presentación de PowerPoint</vt:lpstr>
      <vt:lpstr>Presentación de PowerPoint</vt:lpstr>
      <vt:lpstr>Presentación de PowerPoint</vt:lpstr>
      <vt:lpstr>Paradigma Actual</vt:lpstr>
      <vt:lpstr>Presentación de PowerPoint</vt:lpstr>
      <vt:lpstr>Presentación de PowerPoint</vt:lpstr>
      <vt:lpstr>Presentación de PowerPoint</vt:lpstr>
      <vt:lpstr>Presentación de PowerPoint</vt:lpstr>
      <vt:lpstr>¿Qué es un domain name system?</vt:lpstr>
      <vt:lpstr>¿Qué es un domain name system?</vt:lpstr>
      <vt:lpstr>Presentación de PowerPoint</vt:lpstr>
      <vt:lpstr> </vt:lpstr>
      <vt:lpstr>Presentación de PowerPoint</vt:lpstr>
      <vt:lpstr>Presentación de PowerPoint</vt:lpstr>
      <vt:lpstr>Presentación de PowerPoint</vt:lpstr>
      <vt:lpstr>Negación de DNS del gobierno de Turquía</vt:lpstr>
      <vt:lpstr>Presentación de PowerPoint</vt:lpstr>
      <vt:lpstr>Presentación de PowerPoint</vt:lpstr>
      <vt:lpstr> Protocolos de internet 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 El protocolo HTTP </vt:lpstr>
      <vt:lpstr>Presentación de PowerPoint</vt:lpstr>
      <vt:lpstr>Presentación de PowerPoint</vt:lpstr>
      <vt:lpstr>Presentación de PowerPoint</vt:lpstr>
      <vt:lpstr>Presentación de PowerPoint</vt:lpstr>
      <vt:lpstr>Anatomía de una URL</vt:lpstr>
      <vt:lpstr>Anatomía de una URL</vt:lpstr>
      <vt:lpstr>Anatomía de una URL</vt:lpstr>
      <vt:lpstr>Anatomía de una URL</vt:lpstr>
      <vt:lpstr>Anatomía de una URL</vt:lpstr>
      <vt:lpstr>Anatomía de una URL</vt:lpstr>
      <vt:lpstr>Anatomía de una URL</vt:lpstr>
      <vt:lpstr>Anatomía de una URL</vt:lpstr>
      <vt:lpstr>Anatomía de una URL</vt:lpstr>
      <vt:lpstr>Anatomía de una URL</vt:lpstr>
      <vt:lpstr>Anatomía de una URL</vt:lpstr>
      <vt:lpstr>Anatomía de una URL</vt:lpstr>
      <vt:lpstr>Anatomía de una URL</vt:lpstr>
      <vt:lpstr>Anatomía de una URL</vt:lpstr>
      <vt:lpstr>Cómo funcionan los navegadores</vt:lpstr>
      <vt:lpstr>Cómo funcionan los navegadores</vt:lpstr>
      <vt:lpstr>Cómo funcionan los navegadores </vt:lpstr>
      <vt:lpstr>Cómo funcionan los navegadores </vt:lpstr>
      <vt:lpstr>Estándares web y W3C </vt:lpstr>
      <vt:lpstr>Estándares web y W3C </vt:lpstr>
      <vt:lpstr>Estándares web y W3C </vt:lpstr>
      <vt:lpstr>Estándares web y W3C </vt:lpstr>
      <vt:lpstr>Estándares web y W3C </vt:lpstr>
      <vt:lpstr>Estándares web y W3C </vt:lpstr>
      <vt:lpstr>Estándares web y W3C </vt:lpstr>
      <vt:lpstr>Estándares web y W3C </vt:lpstr>
      <vt:lpstr>Navegadores actuales</vt:lpstr>
      <vt:lpstr>Navegadores actuales</vt:lpstr>
      <vt:lpstr>Estándares web y W3C </vt:lpstr>
      <vt:lpstr>Servidores web</vt:lpstr>
      <vt:lpstr>Servidores web </vt:lpstr>
      <vt:lpstr>Servidores web</vt:lpstr>
      <vt:lpstr>Servidores web</vt:lpstr>
      <vt:lpstr>Servidores web</vt:lpstr>
      <vt:lpstr>Servidores web</vt:lpstr>
      <vt:lpstr> Diseño front end </vt:lpstr>
      <vt:lpstr>Diseño Front-End </vt:lpstr>
      <vt:lpstr>Diseño Front-End </vt:lpstr>
      <vt:lpstr>Diseño Front-End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cbarquero</dc:creator>
  <cp:lastModifiedBy>Efren Jimenez Delgado</cp:lastModifiedBy>
  <cp:revision>25</cp:revision>
  <dcterms:created xsi:type="dcterms:W3CDTF">2016-01-04T17:43:21Z</dcterms:created>
  <dcterms:modified xsi:type="dcterms:W3CDTF">2018-05-16T16:26:43Z</dcterms:modified>
</cp:coreProperties>
</file>